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24377650" cy="13716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6" roundtripDataSignature="AMtx7mjgN9BP4jAa5F1E9Sfic80W9H24k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2"/>
    <p:restoredTop sz="94615"/>
  </p:normalViewPr>
  <p:slideViewPr>
    <p:cSldViewPr snapToGrid="0" snapToObjects="1">
      <p:cViewPr varScale="1">
        <p:scale>
          <a:sx n="48" d="100"/>
          <a:sy n="48" d="100"/>
        </p:scale>
        <p:origin x="256" y="4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customschemas.google.com/relationships/presentationmetadata" Target="metadata"/><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Raleway"/>
                <a:ea typeface="Raleway"/>
                <a:cs typeface="Raleway"/>
                <a:sym typeface="Raleway"/>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Raleway"/>
                <a:ea typeface="Raleway"/>
                <a:cs typeface="Raleway"/>
                <a:sym typeface="Raleway"/>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2400" b="0" i="0" u="none" strike="noStrike" cap="none">
                <a:solidFill>
                  <a:schemeClr val="dk1"/>
                </a:solidFill>
                <a:latin typeface="Raleway"/>
                <a:ea typeface="Raleway"/>
                <a:cs typeface="Raleway"/>
                <a:sym typeface="Raleway"/>
              </a:defRPr>
            </a:lvl1pPr>
            <a:lvl2pPr marL="914400" marR="0" lvl="1" indent="-228600" algn="l" rtl="0">
              <a:spcBef>
                <a:spcPts val="0"/>
              </a:spcBef>
              <a:spcAft>
                <a:spcPts val="0"/>
              </a:spcAft>
              <a:buSzPts val="1400"/>
              <a:buNone/>
              <a:defRPr sz="2400" b="0" i="0" u="none" strike="noStrike" cap="none">
                <a:solidFill>
                  <a:schemeClr val="dk1"/>
                </a:solidFill>
                <a:latin typeface="Raleway"/>
                <a:ea typeface="Raleway"/>
                <a:cs typeface="Raleway"/>
                <a:sym typeface="Raleway"/>
              </a:defRPr>
            </a:lvl2pPr>
            <a:lvl3pPr marL="1371600" marR="0" lvl="2" indent="-228600" algn="l" rtl="0">
              <a:spcBef>
                <a:spcPts val="0"/>
              </a:spcBef>
              <a:spcAft>
                <a:spcPts val="0"/>
              </a:spcAft>
              <a:buSzPts val="1400"/>
              <a:buNone/>
              <a:defRPr sz="2400" b="0" i="0" u="none" strike="noStrike" cap="none">
                <a:solidFill>
                  <a:schemeClr val="dk1"/>
                </a:solidFill>
                <a:latin typeface="Raleway"/>
                <a:ea typeface="Raleway"/>
                <a:cs typeface="Raleway"/>
                <a:sym typeface="Raleway"/>
              </a:defRPr>
            </a:lvl3pPr>
            <a:lvl4pPr marL="1828800" marR="0" lvl="3" indent="-228600" algn="l" rtl="0">
              <a:spcBef>
                <a:spcPts val="0"/>
              </a:spcBef>
              <a:spcAft>
                <a:spcPts val="0"/>
              </a:spcAft>
              <a:buSzPts val="1400"/>
              <a:buNone/>
              <a:defRPr sz="2400" b="0" i="0" u="none" strike="noStrike" cap="none">
                <a:solidFill>
                  <a:schemeClr val="dk1"/>
                </a:solidFill>
                <a:latin typeface="Raleway"/>
                <a:ea typeface="Raleway"/>
                <a:cs typeface="Raleway"/>
                <a:sym typeface="Raleway"/>
              </a:defRPr>
            </a:lvl4pPr>
            <a:lvl5pPr marL="2286000" marR="0" lvl="4" indent="-228600" algn="l" rtl="0">
              <a:spcBef>
                <a:spcPts val="0"/>
              </a:spcBef>
              <a:spcAft>
                <a:spcPts val="0"/>
              </a:spcAft>
              <a:buSzPts val="1400"/>
              <a:buNone/>
              <a:defRPr sz="2400" b="0" i="0" u="none" strike="noStrike" cap="none">
                <a:solidFill>
                  <a:schemeClr val="dk1"/>
                </a:solidFill>
                <a:latin typeface="Raleway"/>
                <a:ea typeface="Raleway"/>
                <a:cs typeface="Raleway"/>
                <a:sym typeface="Raleway"/>
              </a:defRPr>
            </a:lvl5pPr>
            <a:lvl6pPr marL="2743200" marR="0" lvl="5"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Raleway"/>
                <a:ea typeface="Raleway"/>
                <a:cs typeface="Raleway"/>
                <a:sym typeface="Raleway"/>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Raleway"/>
                <a:ea typeface="Raleway"/>
                <a:cs typeface="Raleway"/>
                <a:sym typeface="Raleway"/>
              </a:rPr>
              <a:t>‹#›</a:t>
            </a:fld>
            <a:endParaRPr sz="1200" b="0" i="0" u="none" strike="noStrike" cap="none">
              <a:solidFill>
                <a:schemeClr val="dk1"/>
              </a:solidFill>
              <a:latin typeface="Raleway"/>
              <a:ea typeface="Raleway"/>
              <a:cs typeface="Raleway"/>
              <a:sym typeface="Raleway"/>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a0976eff8d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a0976eff8d_0_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g2a0976eff8d_0_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a:t>Assign other tasks - cleaning, inventory management, text regular customers about available items of interest to increase customer traffic</a:t>
            </a:r>
            <a:endParaRPr sz="1200"/>
          </a:p>
          <a:p>
            <a:pPr marL="0" lvl="0" indent="0" algn="l" rtl="0">
              <a:spcBef>
                <a:spcPts val="0"/>
              </a:spcBef>
              <a:spcAft>
                <a:spcPts val="0"/>
              </a:spcAft>
              <a:buNone/>
            </a:pPr>
            <a:r>
              <a:rPr lang="en-US" sz="1200"/>
              <a:t>Boost employee utilization overall!</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US" sz="1200"/>
              <a:t>Plan events in the store that are collaboration efforts with other stores in the area, provide a reason for customers to enter the store on a slow retail day, increase the sense of community and partnerships with other brands/stores</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US" sz="1200"/>
              <a:t>Increase the time a customer is in the store by influencing them to look at the items before walking into the fitting rooms</a:t>
            </a:r>
            <a:endParaRPr sz="1200"/>
          </a:p>
          <a:p>
            <a:pPr marL="0" lvl="0" indent="0" algn="l" rtl="0">
              <a:spcBef>
                <a:spcPts val="0"/>
              </a:spcBef>
              <a:spcAft>
                <a:spcPts val="0"/>
              </a:spcAft>
              <a:buNone/>
            </a:pPr>
            <a:r>
              <a:rPr lang="en-US" sz="1200"/>
              <a:t>Potentially increase likelihood of purchasing </a:t>
            </a:r>
            <a:endParaRPr sz="1200"/>
          </a:p>
          <a:p>
            <a:pPr marL="0" lvl="0" indent="0" algn="l" rtl="0">
              <a:spcBef>
                <a:spcPts val="0"/>
              </a:spcBef>
              <a:spcAft>
                <a:spcPts val="0"/>
              </a:spcAft>
              <a:buNone/>
            </a:pPr>
            <a:r>
              <a:rPr lang="en-US" sz="1200"/>
              <a:t>Increase resource utilization for fitting room as well</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0"/>
              </a:spcAft>
              <a:buClr>
                <a:schemeClr val="dk1"/>
              </a:buClr>
              <a:buSzPts val="1100"/>
              <a:buFont typeface="Arial"/>
              <a:buNone/>
            </a:pPr>
            <a:endParaRPr sz="1200"/>
          </a:p>
          <a:p>
            <a:pPr marL="0" lvl="0" indent="0" algn="l" rtl="0">
              <a:spcBef>
                <a:spcPts val="0"/>
              </a:spcBef>
              <a:spcAft>
                <a:spcPts val="0"/>
              </a:spcAft>
              <a:buClr>
                <a:schemeClr val="dk1"/>
              </a:buClr>
              <a:buSzPts val="1100"/>
              <a:buFont typeface="Arial"/>
              <a:buNone/>
            </a:pPr>
            <a:endParaRPr sz="1200"/>
          </a:p>
          <a:p>
            <a:pPr marL="0" lvl="0" indent="0" algn="l" rtl="0">
              <a:spcBef>
                <a:spcPts val="0"/>
              </a:spcBef>
              <a:spcAft>
                <a:spcPts val="0"/>
              </a:spcAft>
              <a:buNone/>
            </a:pPr>
            <a:endParaRPr sz="1200"/>
          </a:p>
        </p:txBody>
      </p:sp>
      <p:sp>
        <p:nvSpPr>
          <p:cNvPr id="152" name="Google Shape;15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a0976eff8d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g2a0976eff8d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Numbers used in simulation are estimates, small company that does not invest in analytics, track real data in terms of process durations, limited information regarding conversion that we could not obtain access to </a:t>
            </a:r>
            <a:endParaRPr/>
          </a:p>
        </p:txBody>
      </p:sp>
      <p:sp>
        <p:nvSpPr>
          <p:cNvPr id="166" name="Google Shape;166;g2a0976eff8d_0_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 name="Google Shape;4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304800" algn="l" rtl="0">
              <a:lnSpc>
                <a:spcPct val="150000"/>
              </a:lnSpc>
              <a:spcBef>
                <a:spcPts val="0"/>
              </a:spcBef>
              <a:spcAft>
                <a:spcPts val="0"/>
              </a:spcAft>
              <a:buSzPts val="1200"/>
              <a:buFont typeface="Times New Roman"/>
              <a:buChar char="-"/>
            </a:pPr>
            <a:r>
              <a:rPr lang="en-US" sz="1200">
                <a:latin typeface="Times New Roman"/>
                <a:ea typeface="Times New Roman"/>
                <a:cs typeface="Times New Roman"/>
                <a:sym typeface="Times New Roman"/>
              </a:rPr>
              <a:t>women-led, minority owned, Boston-based fashion company</a:t>
            </a:r>
            <a:endParaRPr sz="1200">
              <a:latin typeface="Times New Roman"/>
              <a:ea typeface="Times New Roman"/>
              <a:cs typeface="Times New Roman"/>
              <a:sym typeface="Times New Roman"/>
            </a:endParaRPr>
          </a:p>
          <a:p>
            <a:pPr marL="457200" lvl="0" indent="-304800" algn="l" rtl="0">
              <a:lnSpc>
                <a:spcPct val="150000"/>
              </a:lnSpc>
              <a:spcBef>
                <a:spcPts val="0"/>
              </a:spcBef>
              <a:spcAft>
                <a:spcPts val="0"/>
              </a:spcAft>
              <a:buSzPts val="1200"/>
              <a:buFont typeface="Times New Roman"/>
              <a:buChar char="-"/>
            </a:pPr>
            <a:r>
              <a:rPr lang="en-US" sz="1200">
                <a:latin typeface="Times New Roman"/>
                <a:ea typeface="Times New Roman"/>
                <a:cs typeface="Times New Roman"/>
                <a:sym typeface="Times New Roman"/>
              </a:rPr>
              <a:t>sell their products through their websites and their 4 brick-and-mortar stores</a:t>
            </a:r>
            <a:endParaRPr sz="1200">
              <a:latin typeface="Times New Roman"/>
              <a:ea typeface="Times New Roman"/>
              <a:cs typeface="Times New Roman"/>
              <a:sym typeface="Times New Roman"/>
            </a:endParaRPr>
          </a:p>
          <a:p>
            <a:pPr marL="457200" lvl="0" indent="-304800" algn="l" rtl="0">
              <a:lnSpc>
                <a:spcPct val="150000"/>
              </a:lnSpc>
              <a:spcBef>
                <a:spcPts val="0"/>
              </a:spcBef>
              <a:spcAft>
                <a:spcPts val="0"/>
              </a:spcAft>
              <a:buSzPts val="1200"/>
              <a:buFont typeface="Times New Roman"/>
              <a:buChar char="-"/>
            </a:pPr>
            <a:r>
              <a:rPr lang="en-US" sz="1200">
                <a:latin typeface="Times New Roman"/>
                <a:ea typeface="Times New Roman"/>
                <a:cs typeface="Times New Roman"/>
                <a:sym typeface="Times New Roman"/>
              </a:rPr>
              <a:t>As a boutique retailer, LIT is in between mass market discount retailers such as TJMaxx and luxury designer brands such as Louis Vuitton</a:t>
            </a:r>
            <a:endParaRPr sz="1200">
              <a:latin typeface="Times New Roman"/>
              <a:ea typeface="Times New Roman"/>
              <a:cs typeface="Times New Roman"/>
              <a:sym typeface="Times New Roman"/>
            </a:endParaRPr>
          </a:p>
          <a:p>
            <a:pPr marL="457200" lvl="0" indent="-304800" algn="l" rtl="0">
              <a:lnSpc>
                <a:spcPct val="150000"/>
              </a:lnSpc>
              <a:spcBef>
                <a:spcPts val="0"/>
              </a:spcBef>
              <a:spcAft>
                <a:spcPts val="0"/>
              </a:spcAft>
              <a:buSzPts val="1200"/>
              <a:buFont typeface="Times New Roman"/>
              <a:buChar char="-"/>
            </a:pPr>
            <a:r>
              <a:rPr lang="en-US" sz="1200">
                <a:latin typeface="Times New Roman"/>
                <a:ea typeface="Times New Roman"/>
                <a:cs typeface="Times New Roman"/>
                <a:sym typeface="Times New Roman"/>
              </a:rPr>
              <a:t>It has slightly higher price ranges and product quality than large mall retailers such as Urban Outfitters and Abercrombie &amp; Fitch. With its product and price offering, it targets metropolitan women in their early twenties to their late forties. With its variety of brands, it provides different styles to consumers segments such as college students and working professionals, which is supported with their store locations in busy New England cities</a:t>
            </a:r>
            <a:endParaRPr sz="1200">
              <a:latin typeface="Times New Roman"/>
              <a:ea typeface="Times New Roman"/>
              <a:cs typeface="Times New Roman"/>
              <a:sym typeface="Times New Roman"/>
            </a:endParaRPr>
          </a:p>
          <a:p>
            <a:pPr marL="457200" lvl="0" indent="-304800" algn="l" rtl="0">
              <a:lnSpc>
                <a:spcPct val="150000"/>
              </a:lnSpc>
              <a:spcBef>
                <a:spcPts val="0"/>
              </a:spcBef>
              <a:spcAft>
                <a:spcPts val="0"/>
              </a:spcAft>
              <a:buSzPts val="1200"/>
              <a:buFont typeface="Times New Roman"/>
              <a:buChar char="-"/>
            </a:pPr>
            <a:r>
              <a:rPr lang="en-US" sz="1200">
                <a:latin typeface="Times New Roman"/>
                <a:ea typeface="Times New Roman"/>
                <a:cs typeface="Times New Roman"/>
                <a:sym typeface="Times New Roman"/>
              </a:rPr>
              <a:t>LIT does not manufacture their own clothing, but re-sells items purchased from various brands that they encounter in trade shows and buyers markets throughout the country</a:t>
            </a:r>
            <a:endParaRPr sz="1200">
              <a:latin typeface="Times New Roman"/>
              <a:ea typeface="Times New Roman"/>
              <a:cs typeface="Times New Roman"/>
              <a:sym typeface="Times New Roman"/>
            </a:endParaRPr>
          </a:p>
          <a:p>
            <a:pPr marL="457200" lvl="0" indent="-304800" algn="l" rtl="0">
              <a:lnSpc>
                <a:spcPct val="150000"/>
              </a:lnSpc>
              <a:spcBef>
                <a:spcPts val="0"/>
              </a:spcBef>
              <a:spcAft>
                <a:spcPts val="0"/>
              </a:spcAft>
              <a:buSzPts val="1200"/>
              <a:buFont typeface="Times New Roman"/>
              <a:buChar char="-"/>
            </a:pPr>
            <a:r>
              <a:rPr lang="en-US" sz="1200">
                <a:latin typeface="Times New Roman"/>
                <a:ea typeface="Times New Roman"/>
                <a:cs typeface="Times New Roman"/>
                <a:sym typeface="Times New Roman"/>
              </a:rPr>
              <a:t>LIT’s competitive advantage is its styling services. Unlike other companies, LIT’s stylists form relationships with customers, obtaining information regarding a customers’ style, brand and material preferences, and specific occasions in shopping visit purposes, to recommend the most suitable items.</a:t>
            </a:r>
            <a:endParaRPr sz="1200">
              <a:latin typeface="Times New Roman"/>
              <a:ea typeface="Times New Roman"/>
              <a:cs typeface="Times New Roman"/>
              <a:sym typeface="Times New Roman"/>
            </a:endParaRPr>
          </a:p>
          <a:p>
            <a:pPr marL="457200" lvl="0" indent="-304800" algn="l" rtl="0">
              <a:lnSpc>
                <a:spcPct val="150000"/>
              </a:lnSpc>
              <a:spcBef>
                <a:spcPts val="0"/>
              </a:spcBef>
              <a:spcAft>
                <a:spcPts val="0"/>
              </a:spcAft>
              <a:buSzPts val="1200"/>
              <a:buFont typeface="Times New Roman"/>
              <a:buChar char="-"/>
            </a:pPr>
            <a:r>
              <a:rPr lang="en-US" sz="1200">
                <a:latin typeface="Times New Roman"/>
                <a:ea typeface="Times New Roman"/>
                <a:cs typeface="Times New Roman"/>
                <a:sym typeface="Times New Roman"/>
              </a:rPr>
              <a:t>This unique service aspect is what attracted us to this company and its sales process.</a:t>
            </a:r>
            <a:endParaRPr sz="1200">
              <a:latin typeface="Times New Roman"/>
              <a:ea typeface="Times New Roman"/>
              <a:cs typeface="Times New Roman"/>
              <a:sym typeface="Times New Roman"/>
            </a:endParaRPr>
          </a:p>
        </p:txBody>
      </p:sp>
      <p:sp>
        <p:nvSpPr>
          <p:cNvPr id="68" name="Google Shape;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a:t>Without a need to focus on manufacturing, LIT can prioritize its sales process, especially its core competency of its styling services. We thought it would be interesting to consider how LIT’s stores process in-store customer transactions, and cater to customers from the moment they enter the store to the point where they leave.</a:t>
            </a:r>
            <a:endParaRPr sz="1200"/>
          </a:p>
        </p:txBody>
      </p:sp>
      <p:sp>
        <p:nvSpPr>
          <p:cNvPr id="78" name="Google Shape;7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a0f4ae9e9b_0_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50000"/>
              </a:lnSpc>
              <a:spcBef>
                <a:spcPts val="0"/>
              </a:spcBef>
              <a:spcAft>
                <a:spcPts val="0"/>
              </a:spcAft>
              <a:buNone/>
            </a:pPr>
            <a:r>
              <a:rPr lang="en-US" sz="1200">
                <a:latin typeface="Times New Roman"/>
                <a:ea typeface="Times New Roman"/>
                <a:cs typeface="Times New Roman"/>
                <a:sym typeface="Times New Roman"/>
              </a:rPr>
              <a:t>start point - customer entering the store, four end points - customer leaving the store with various outcomes</a:t>
            </a:r>
            <a:endParaRPr sz="1200">
              <a:latin typeface="Times New Roman"/>
              <a:ea typeface="Times New Roman"/>
              <a:cs typeface="Times New Roman"/>
              <a:sym typeface="Times New Roman"/>
            </a:endParaRPr>
          </a:p>
          <a:p>
            <a:pPr marL="0" lvl="0" indent="0" algn="l" rtl="0">
              <a:lnSpc>
                <a:spcPct val="150000"/>
              </a:lnSpc>
              <a:spcBef>
                <a:spcPts val="0"/>
              </a:spcBef>
              <a:spcAft>
                <a:spcPts val="0"/>
              </a:spcAft>
              <a:buNone/>
            </a:pPr>
            <a:r>
              <a:rPr lang="en-US" sz="1200">
                <a:latin typeface="Times New Roman"/>
                <a:ea typeface="Times New Roman"/>
                <a:cs typeface="Times New Roman"/>
                <a:sym typeface="Times New Roman"/>
              </a:rPr>
              <a:t>end points kept separate for customers who were regulars vs newcomers, and purchases vs without -&gt; obtain metrics for each result</a:t>
            </a:r>
            <a:endParaRPr sz="1200">
              <a:latin typeface="Times New Roman"/>
              <a:ea typeface="Times New Roman"/>
              <a:cs typeface="Times New Roman"/>
              <a:sym typeface="Times New Roman"/>
            </a:endParaRPr>
          </a:p>
          <a:p>
            <a:pPr marL="0" lvl="0" indent="0" algn="l" rtl="0">
              <a:lnSpc>
                <a:spcPct val="150000"/>
              </a:lnSpc>
              <a:spcBef>
                <a:spcPts val="0"/>
              </a:spcBef>
              <a:spcAft>
                <a:spcPts val="0"/>
              </a:spcAft>
              <a:buNone/>
            </a:pPr>
            <a:r>
              <a:rPr lang="en-US" sz="1200">
                <a:latin typeface="Times New Roman"/>
                <a:ea typeface="Times New Roman"/>
                <a:cs typeface="Times New Roman"/>
                <a:sym typeface="Times New Roman"/>
              </a:rPr>
              <a:t>Three agents - senior employee, junior employee, fitting room. </a:t>
            </a:r>
            <a:endParaRPr sz="1200">
              <a:latin typeface="Times New Roman"/>
              <a:ea typeface="Times New Roman"/>
              <a:cs typeface="Times New Roman"/>
              <a:sym typeface="Times New Roman"/>
            </a:endParaRPr>
          </a:p>
          <a:p>
            <a:pPr marL="0" lvl="0" indent="0" algn="l" rtl="0">
              <a:lnSpc>
                <a:spcPct val="150000"/>
              </a:lnSpc>
              <a:spcBef>
                <a:spcPts val="0"/>
              </a:spcBef>
              <a:spcAft>
                <a:spcPts val="0"/>
              </a:spcAft>
              <a:buNone/>
            </a:pPr>
            <a:r>
              <a:rPr lang="en-US" sz="1200">
                <a:latin typeface="Times New Roman"/>
                <a:ea typeface="Times New Roman"/>
                <a:cs typeface="Times New Roman"/>
                <a:sym typeface="Times New Roman"/>
              </a:rPr>
              <a:t>Fitting room is agent despite how customer doing the action, room is simply a physical resource, for easy modeling purposes</a:t>
            </a:r>
            <a:endParaRPr sz="1200">
              <a:latin typeface="Times New Roman"/>
              <a:ea typeface="Times New Roman"/>
              <a:cs typeface="Times New Roman"/>
              <a:sym typeface="Times New Roman"/>
            </a:endParaRPr>
          </a:p>
          <a:p>
            <a:pPr marL="0" lvl="0" indent="0" algn="l" rtl="0">
              <a:lnSpc>
                <a:spcPct val="150000"/>
              </a:lnSpc>
              <a:spcBef>
                <a:spcPts val="0"/>
              </a:spcBef>
              <a:spcAft>
                <a:spcPts val="0"/>
              </a:spcAft>
              <a:buNone/>
            </a:pPr>
            <a:r>
              <a:rPr lang="en-US" sz="1200">
                <a:latin typeface="Times New Roman"/>
                <a:ea typeface="Times New Roman"/>
                <a:cs typeface="Times New Roman"/>
                <a:sym typeface="Times New Roman"/>
              </a:rPr>
              <a:t>important step of trying items on - we need to capture time, could not be placed in a separate pool</a:t>
            </a:r>
            <a:endParaRPr sz="1200">
              <a:latin typeface="Times New Roman"/>
              <a:ea typeface="Times New Roman"/>
              <a:cs typeface="Times New Roman"/>
              <a:sym typeface="Times New Roman"/>
            </a:endParaRPr>
          </a:p>
          <a:p>
            <a:pPr marL="0" lvl="0" indent="0" algn="l" rtl="0">
              <a:lnSpc>
                <a:spcPct val="150000"/>
              </a:lnSpc>
              <a:spcBef>
                <a:spcPts val="0"/>
              </a:spcBef>
              <a:spcAft>
                <a:spcPts val="0"/>
              </a:spcAft>
              <a:buNone/>
            </a:pPr>
            <a:endParaRPr sz="1200">
              <a:latin typeface="Times New Roman"/>
              <a:ea typeface="Times New Roman"/>
              <a:cs typeface="Times New Roman"/>
              <a:sym typeface="Times New Roman"/>
            </a:endParaRPr>
          </a:p>
          <a:p>
            <a:pPr marL="0" lvl="0" indent="0" algn="l" rtl="0">
              <a:lnSpc>
                <a:spcPct val="150000"/>
              </a:lnSpc>
              <a:spcBef>
                <a:spcPts val="0"/>
              </a:spcBef>
              <a:spcAft>
                <a:spcPts val="0"/>
              </a:spcAft>
              <a:buNone/>
            </a:pPr>
            <a:r>
              <a:rPr lang="en-US" sz="1200">
                <a:latin typeface="Times New Roman"/>
                <a:ea typeface="Times New Roman"/>
                <a:cs typeface="Times New Roman"/>
                <a:sym typeface="Times New Roman"/>
              </a:rPr>
              <a:t>process starts by greeting the customer and determining whether the customer is a regular or not -&gt; how we segmented the two customer types. </a:t>
            </a:r>
            <a:endParaRPr sz="1200">
              <a:latin typeface="Times New Roman"/>
              <a:ea typeface="Times New Roman"/>
              <a:cs typeface="Times New Roman"/>
              <a:sym typeface="Times New Roman"/>
            </a:endParaRPr>
          </a:p>
          <a:p>
            <a:pPr marL="0" lvl="0" indent="0" algn="l" rtl="0">
              <a:lnSpc>
                <a:spcPct val="150000"/>
              </a:lnSpc>
              <a:spcBef>
                <a:spcPts val="0"/>
              </a:spcBef>
              <a:spcAft>
                <a:spcPts val="0"/>
              </a:spcAft>
              <a:buNone/>
            </a:pPr>
            <a:r>
              <a:rPr lang="en-US" sz="1200">
                <a:latin typeface="Times New Roman"/>
                <a:ea typeface="Times New Roman"/>
                <a:cs typeface="Times New Roman"/>
                <a:sym typeface="Times New Roman"/>
              </a:rPr>
              <a:t>senior employee works with the regular customer, junior employee works with the new customer</a:t>
            </a:r>
            <a:endParaRPr sz="1200">
              <a:latin typeface="Times New Roman"/>
              <a:ea typeface="Times New Roman"/>
              <a:cs typeface="Times New Roman"/>
              <a:sym typeface="Times New Roman"/>
            </a:endParaRPr>
          </a:p>
          <a:p>
            <a:pPr marL="0" lvl="0" indent="0" algn="l" rtl="0">
              <a:lnSpc>
                <a:spcPct val="150000"/>
              </a:lnSpc>
              <a:spcBef>
                <a:spcPts val="0"/>
              </a:spcBef>
              <a:spcAft>
                <a:spcPts val="0"/>
              </a:spcAft>
              <a:buNone/>
            </a:pPr>
            <a:r>
              <a:rPr lang="en-US" sz="1200">
                <a:latin typeface="Times New Roman"/>
                <a:ea typeface="Times New Roman"/>
                <a:cs typeface="Times New Roman"/>
                <a:sym typeface="Times New Roman"/>
              </a:rPr>
              <a:t>steps are nearly identical for each employee/customer type, will only explain one for the sake of presentation timing</a:t>
            </a:r>
            <a:endParaRPr sz="1200">
              <a:latin typeface="Times New Roman"/>
              <a:ea typeface="Times New Roman"/>
              <a:cs typeface="Times New Roman"/>
              <a:sym typeface="Times New Roman"/>
            </a:endParaRPr>
          </a:p>
        </p:txBody>
      </p:sp>
      <p:sp>
        <p:nvSpPr>
          <p:cNvPr id="88" name="Google Shape;88;g2a0f4ae9e9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a0976eff8d_0_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g2a0976eff8d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dk1"/>
              </a:buClr>
              <a:buSzPts val="1100"/>
              <a:buFont typeface="Arial"/>
              <a:buNone/>
            </a:pPr>
            <a:r>
              <a:rPr lang="en-US" sz="1200">
                <a:latin typeface="Times New Roman"/>
                <a:ea typeface="Times New Roman"/>
                <a:cs typeface="Times New Roman"/>
                <a:sym typeface="Times New Roman"/>
              </a:rPr>
              <a:t>For data collection, Nicole met with Ami to discuss the process details and simulation metrics. They met in the store during opening hours while Ami was on break. After discussion and consulting other employees present at the store, Nicole and Ami determined the average percentages of the decision points and re-created the process in real-time to determine the approximate length of each process step. LIT Boutique is a small company that does not keep track of these metrics. As Nicole and Ami both have 3 years of experience working in this company, this was the most reliable way of obtaining this information.</a:t>
            </a:r>
            <a:endParaRPr/>
          </a:p>
        </p:txBody>
      </p:sp>
      <p:sp>
        <p:nvSpPr>
          <p:cNvPr id="106" name="Google Shape;106;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304800" algn="l" rtl="0">
              <a:lnSpc>
                <a:spcPct val="115000"/>
              </a:lnSpc>
              <a:spcBef>
                <a:spcPts val="0"/>
              </a:spcBef>
              <a:spcAft>
                <a:spcPts val="0"/>
              </a:spcAft>
              <a:buClr>
                <a:schemeClr val="dk1"/>
              </a:buClr>
              <a:buSzPts val="1200"/>
              <a:buFont typeface="Raleway"/>
              <a:buChar char="-"/>
            </a:pPr>
            <a:r>
              <a:rPr lang="en-US" sz="1200"/>
              <a:t>Lack of steady traffic during slow retail days; days where people are either busy with work during the start of the week or prefer to stay indoors because of the bad weather</a:t>
            </a:r>
            <a:endParaRPr sz="1200"/>
          </a:p>
          <a:p>
            <a:pPr marL="457200" lvl="0" indent="-304800" algn="l" rtl="0">
              <a:lnSpc>
                <a:spcPct val="115000"/>
              </a:lnSpc>
              <a:spcBef>
                <a:spcPts val="0"/>
              </a:spcBef>
              <a:spcAft>
                <a:spcPts val="0"/>
              </a:spcAft>
              <a:buClr>
                <a:schemeClr val="dk1"/>
              </a:buClr>
              <a:buSzPts val="1200"/>
              <a:buFont typeface="Raleway"/>
              <a:buChar char="-"/>
            </a:pPr>
            <a:r>
              <a:rPr lang="en-US" sz="1200"/>
              <a:t>External factor relating to the customers’ working lifestyles and environmental factors that is difficult to address</a:t>
            </a:r>
            <a:endParaRPr sz="1200"/>
          </a:p>
          <a:p>
            <a:pPr marL="457200" lvl="0" indent="-304800" algn="l" rtl="0">
              <a:lnSpc>
                <a:spcPct val="115000"/>
              </a:lnSpc>
              <a:spcBef>
                <a:spcPts val="0"/>
              </a:spcBef>
              <a:spcAft>
                <a:spcPts val="0"/>
              </a:spcAft>
              <a:buClr>
                <a:schemeClr val="dk1"/>
              </a:buClr>
              <a:buSzPts val="1200"/>
              <a:buChar char="-"/>
            </a:pPr>
            <a:r>
              <a:rPr lang="en-US" sz="1200"/>
              <a:t>For LIT: slow traffic = 2 or 3 customers walking in every hr vs 10 on the weekends</a:t>
            </a:r>
            <a:endParaRPr sz="1200"/>
          </a:p>
          <a:p>
            <a:pPr marL="457200" lvl="0" indent="-304800" algn="l" rtl="0">
              <a:lnSpc>
                <a:spcPct val="115000"/>
              </a:lnSpc>
              <a:spcBef>
                <a:spcPts val="0"/>
              </a:spcBef>
              <a:spcAft>
                <a:spcPts val="0"/>
              </a:spcAft>
              <a:buSzPts val="1200"/>
              <a:buChar char="-"/>
            </a:pPr>
            <a:r>
              <a:rPr lang="en-US" sz="1200"/>
              <a:t>Small throughput (customer transactions)</a:t>
            </a:r>
            <a:endParaRPr sz="1200"/>
          </a:p>
          <a:p>
            <a:pPr marL="457200" lvl="0" indent="-304800" algn="l" rtl="0">
              <a:lnSpc>
                <a:spcPct val="115000"/>
              </a:lnSpc>
              <a:spcBef>
                <a:spcPts val="0"/>
              </a:spcBef>
              <a:spcAft>
                <a:spcPts val="0"/>
              </a:spcAft>
              <a:buSzPts val="1200"/>
              <a:buChar char="-"/>
            </a:pPr>
            <a:r>
              <a:rPr lang="en-US" sz="1200"/>
              <a:t>Decreased sales -&gt; smaller budget for buying and employee wages</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457200" lvl="0" indent="-304800" algn="l" rtl="0">
              <a:lnSpc>
                <a:spcPct val="115000"/>
              </a:lnSpc>
              <a:spcBef>
                <a:spcPts val="0"/>
              </a:spcBef>
              <a:spcAft>
                <a:spcPts val="0"/>
              </a:spcAft>
              <a:buSzPts val="1200"/>
              <a:buChar char="-"/>
            </a:pPr>
            <a:r>
              <a:rPr lang="en-US" sz="1200"/>
              <a:t>Stores being in popular tourist shopping areas -&gt; policy of 2 employees working at a time for employee safety and theft prevention</a:t>
            </a:r>
            <a:endParaRPr sz="1200"/>
          </a:p>
          <a:p>
            <a:pPr marL="457200" lvl="0" indent="-304800" algn="l" rtl="0">
              <a:lnSpc>
                <a:spcPct val="115000"/>
              </a:lnSpc>
              <a:spcBef>
                <a:spcPts val="0"/>
              </a:spcBef>
              <a:spcAft>
                <a:spcPts val="0"/>
              </a:spcAft>
              <a:buSzPts val="1200"/>
              <a:buChar char="-"/>
            </a:pPr>
            <a:r>
              <a:rPr lang="en-US" sz="1200"/>
              <a:t>Store employees focus on the sales process, don’t have the ability to influence customer traffic (job of office and marketing team)</a:t>
            </a:r>
            <a:endParaRPr sz="1200"/>
          </a:p>
          <a:p>
            <a:pPr marL="457200" lvl="0" indent="-304800" algn="l" rtl="0">
              <a:lnSpc>
                <a:spcPct val="115000"/>
              </a:lnSpc>
              <a:spcBef>
                <a:spcPts val="0"/>
              </a:spcBef>
              <a:spcAft>
                <a:spcPts val="0"/>
              </a:spcAft>
              <a:buSzPts val="1200"/>
              <a:buChar char="-"/>
            </a:pPr>
            <a:r>
              <a:rPr lang="en-US" sz="1200"/>
              <a:t>Without customers, employees will have extended periods of time without customers to cater to</a:t>
            </a:r>
            <a:endParaRPr sz="1200"/>
          </a:p>
          <a:p>
            <a:pPr marL="457200" lvl="0" indent="-304800" algn="l" rtl="0">
              <a:lnSpc>
                <a:spcPct val="115000"/>
              </a:lnSpc>
              <a:spcBef>
                <a:spcPts val="0"/>
              </a:spcBef>
              <a:spcAft>
                <a:spcPts val="0"/>
              </a:spcAft>
              <a:buSzPts val="1200"/>
              <a:buChar char="-"/>
            </a:pPr>
            <a:r>
              <a:rPr lang="en-US" sz="1200"/>
              <a:t>Low utilization -&gt; hours are cut to prevent resource overallocation (worse for employees making minimum wage and want to work more hours) + low morale</a:t>
            </a:r>
            <a:endParaRPr sz="1200"/>
          </a:p>
          <a:p>
            <a:pPr marL="457200" lvl="0" indent="0" algn="l" rtl="0">
              <a:lnSpc>
                <a:spcPct val="150000"/>
              </a:lnSpc>
              <a:spcBef>
                <a:spcPts val="0"/>
              </a:spcBef>
              <a:spcAft>
                <a:spcPts val="0"/>
              </a:spcAft>
              <a:buNone/>
            </a:pPr>
            <a:endParaRPr sz="1200"/>
          </a:p>
          <a:p>
            <a:pPr marL="457200" lvl="0" indent="-304800" algn="l" rtl="0">
              <a:lnSpc>
                <a:spcPct val="150000"/>
              </a:lnSpc>
              <a:spcBef>
                <a:spcPts val="0"/>
              </a:spcBef>
              <a:spcAft>
                <a:spcPts val="0"/>
              </a:spcAft>
              <a:buSzPts val="1200"/>
              <a:buChar char="-"/>
            </a:pPr>
            <a:r>
              <a:rPr lang="en-US" sz="1200"/>
              <a:t>each employee working with 1-2 customers at a time, created a more streamlined straight forward process</a:t>
            </a:r>
            <a:endParaRPr sz="1200"/>
          </a:p>
          <a:p>
            <a:pPr marL="0" lvl="0" indent="0" algn="l" rtl="0">
              <a:spcBef>
                <a:spcPts val="0"/>
              </a:spcBef>
              <a:spcAft>
                <a:spcPts val="0"/>
              </a:spcAft>
              <a:buNone/>
            </a:pPr>
            <a:endParaRPr sz="1200"/>
          </a:p>
        </p:txBody>
      </p:sp>
      <p:sp>
        <p:nvSpPr>
          <p:cNvPr id="115" name="Google Shape;11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Resource Consumption - consider employee utilization with this process to determine allocation of tasks/responsibilities for the day</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Cycle time - increasing to make customers stay longer in store -&gt; increasing likelihood of purchasing, and increasing employee utilization</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Waiting instances -&gt; if customers are waiting in between the steps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Data on customers leaving the store with/without purchases</a:t>
            </a:r>
            <a:endParaRPr/>
          </a:p>
        </p:txBody>
      </p:sp>
      <p:sp>
        <p:nvSpPr>
          <p:cNvPr id="127" name="Google Shape;12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sktop Device Mockup">
  <p:cSld name="Desktop Device Mockup">
    <p:spTree>
      <p:nvGrpSpPr>
        <p:cNvPr id="1" name="Shape 10"/>
        <p:cNvGrpSpPr/>
        <p:nvPr/>
      </p:nvGrpSpPr>
      <p:grpSpPr>
        <a:xfrm>
          <a:off x="0" y="0"/>
          <a:ext cx="0" cy="0"/>
          <a:chOff x="0" y="0"/>
          <a:chExt cx="0" cy="0"/>
        </a:xfrm>
      </p:grpSpPr>
      <p:sp>
        <p:nvSpPr>
          <p:cNvPr id="11" name="Google Shape;11;p13"/>
          <p:cNvSpPr/>
          <p:nvPr/>
        </p:nvSpPr>
        <p:spPr>
          <a:xfrm rot="5400000">
            <a:off x="1363835" y="1222544"/>
            <a:ext cx="8545004" cy="11270913"/>
          </a:xfrm>
          <a:custGeom>
            <a:avLst/>
            <a:gdLst/>
            <a:ahLst/>
            <a:cxnLst/>
            <a:rect l="l" t="t" r="r" b="b"/>
            <a:pathLst>
              <a:path w="8545004" h="11270913" extrusionOk="0">
                <a:moveTo>
                  <a:pt x="4272509" y="0"/>
                </a:moveTo>
                <a:cubicBezTo>
                  <a:pt x="1912866" y="0"/>
                  <a:pt x="0" y="2216369"/>
                  <a:pt x="0" y="4950399"/>
                </a:cubicBezTo>
                <a:lnTo>
                  <a:pt x="0" y="11270913"/>
                </a:lnTo>
                <a:lnTo>
                  <a:pt x="8545004" y="11270913"/>
                </a:lnTo>
                <a:lnTo>
                  <a:pt x="8545004" y="4950399"/>
                </a:lnTo>
                <a:cubicBezTo>
                  <a:pt x="8545004" y="2216369"/>
                  <a:pt x="6632153" y="0"/>
                  <a:pt x="427250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a:solidFill>
                <a:schemeClr val="dk1"/>
              </a:solidFill>
              <a:latin typeface="Raleway"/>
              <a:ea typeface="Raleway"/>
              <a:cs typeface="Raleway"/>
              <a:sym typeface="Raleway"/>
            </a:endParaRPr>
          </a:p>
        </p:txBody>
      </p:sp>
      <p:grpSp>
        <p:nvGrpSpPr>
          <p:cNvPr id="12" name="Google Shape;12;p13"/>
          <p:cNvGrpSpPr/>
          <p:nvPr/>
        </p:nvGrpSpPr>
        <p:grpSpPr>
          <a:xfrm>
            <a:off x="1046217" y="3872255"/>
            <a:ext cx="11065477" cy="6352400"/>
            <a:chOff x="12848246" y="3401528"/>
            <a:chExt cx="5934809" cy="3407018"/>
          </a:xfrm>
        </p:grpSpPr>
        <p:sp>
          <p:nvSpPr>
            <p:cNvPr id="13" name="Google Shape;13;p13"/>
            <p:cNvSpPr/>
            <p:nvPr/>
          </p:nvSpPr>
          <p:spPr>
            <a:xfrm>
              <a:off x="13392272" y="3412520"/>
              <a:ext cx="4846761" cy="3264145"/>
            </a:xfrm>
            <a:custGeom>
              <a:avLst/>
              <a:gdLst/>
              <a:ahLst/>
              <a:cxnLst/>
              <a:rect l="l" t="t" r="r" b="b"/>
              <a:pathLst>
                <a:path w="3890" h="2620" extrusionOk="0">
                  <a:moveTo>
                    <a:pt x="3883" y="121"/>
                  </a:moveTo>
                  <a:lnTo>
                    <a:pt x="3883" y="121"/>
                  </a:lnTo>
                  <a:cubicBezTo>
                    <a:pt x="3883" y="54"/>
                    <a:pt x="3829" y="0"/>
                    <a:pt x="3763" y="0"/>
                  </a:cubicBezTo>
                  <a:lnTo>
                    <a:pt x="126" y="0"/>
                  </a:lnTo>
                  <a:lnTo>
                    <a:pt x="126" y="0"/>
                  </a:lnTo>
                  <a:cubicBezTo>
                    <a:pt x="59" y="0"/>
                    <a:pt x="4" y="54"/>
                    <a:pt x="4" y="121"/>
                  </a:cubicBezTo>
                  <a:lnTo>
                    <a:pt x="4" y="2619"/>
                  </a:lnTo>
                  <a:lnTo>
                    <a:pt x="0" y="2619"/>
                  </a:lnTo>
                  <a:lnTo>
                    <a:pt x="0" y="2619"/>
                  </a:lnTo>
                  <a:lnTo>
                    <a:pt x="3889" y="2619"/>
                  </a:lnTo>
                  <a:lnTo>
                    <a:pt x="3889" y="2619"/>
                  </a:lnTo>
                  <a:lnTo>
                    <a:pt x="3883" y="2619"/>
                  </a:lnTo>
                  <a:lnTo>
                    <a:pt x="3883" y="121"/>
                  </a:lnTo>
                </a:path>
              </a:pathLst>
            </a:custGeom>
            <a:solidFill>
              <a:srgbClr val="0202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6532" b="0" i="0">
                <a:solidFill>
                  <a:schemeClr val="dk1"/>
                </a:solidFill>
                <a:latin typeface="Raleway"/>
                <a:ea typeface="Raleway"/>
                <a:cs typeface="Raleway"/>
                <a:sym typeface="Raleway"/>
              </a:endParaRPr>
            </a:p>
          </p:txBody>
        </p:sp>
        <p:sp>
          <p:nvSpPr>
            <p:cNvPr id="14" name="Google Shape;14;p13"/>
            <p:cNvSpPr/>
            <p:nvPr/>
          </p:nvSpPr>
          <p:spPr>
            <a:xfrm>
              <a:off x="13386775" y="3401528"/>
              <a:ext cx="4857750" cy="3275134"/>
            </a:xfrm>
            <a:custGeom>
              <a:avLst/>
              <a:gdLst/>
              <a:ahLst/>
              <a:cxnLst/>
              <a:rect l="l" t="t" r="r" b="b"/>
              <a:pathLst>
                <a:path w="3900" h="2630" extrusionOk="0">
                  <a:moveTo>
                    <a:pt x="3768" y="0"/>
                  </a:moveTo>
                  <a:lnTo>
                    <a:pt x="131" y="0"/>
                  </a:lnTo>
                  <a:lnTo>
                    <a:pt x="131" y="0"/>
                  </a:lnTo>
                  <a:cubicBezTo>
                    <a:pt x="58" y="0"/>
                    <a:pt x="0" y="59"/>
                    <a:pt x="0" y="131"/>
                  </a:cubicBezTo>
                  <a:lnTo>
                    <a:pt x="0" y="2629"/>
                  </a:lnTo>
                  <a:lnTo>
                    <a:pt x="5" y="2629"/>
                  </a:lnTo>
                  <a:lnTo>
                    <a:pt x="9" y="2629"/>
                  </a:lnTo>
                  <a:lnTo>
                    <a:pt x="9" y="131"/>
                  </a:lnTo>
                  <a:lnTo>
                    <a:pt x="9" y="131"/>
                  </a:lnTo>
                  <a:cubicBezTo>
                    <a:pt x="9" y="64"/>
                    <a:pt x="64" y="10"/>
                    <a:pt x="131" y="10"/>
                  </a:cubicBezTo>
                  <a:lnTo>
                    <a:pt x="3768" y="10"/>
                  </a:lnTo>
                  <a:lnTo>
                    <a:pt x="3768" y="10"/>
                  </a:lnTo>
                  <a:cubicBezTo>
                    <a:pt x="3834" y="10"/>
                    <a:pt x="3888" y="64"/>
                    <a:pt x="3888" y="131"/>
                  </a:cubicBezTo>
                  <a:lnTo>
                    <a:pt x="3888" y="2629"/>
                  </a:lnTo>
                  <a:lnTo>
                    <a:pt x="3894" y="2629"/>
                  </a:lnTo>
                  <a:lnTo>
                    <a:pt x="3899" y="2629"/>
                  </a:lnTo>
                  <a:lnTo>
                    <a:pt x="3899" y="131"/>
                  </a:lnTo>
                  <a:lnTo>
                    <a:pt x="3899" y="131"/>
                  </a:lnTo>
                  <a:cubicBezTo>
                    <a:pt x="3899" y="59"/>
                    <a:pt x="3840" y="0"/>
                    <a:pt x="3768" y="0"/>
                  </a:cubicBezTo>
                </a:path>
              </a:pathLst>
            </a:custGeom>
            <a:solidFill>
              <a:srgbClr val="7F7F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6532" b="0" i="0">
                <a:solidFill>
                  <a:schemeClr val="dk1"/>
                </a:solidFill>
                <a:latin typeface="Raleway"/>
                <a:ea typeface="Raleway"/>
                <a:cs typeface="Raleway"/>
                <a:sym typeface="Raleway"/>
              </a:endParaRPr>
            </a:p>
          </p:txBody>
        </p:sp>
        <p:sp>
          <p:nvSpPr>
            <p:cNvPr id="15" name="Google Shape;15;p13"/>
            <p:cNvSpPr/>
            <p:nvPr/>
          </p:nvSpPr>
          <p:spPr>
            <a:xfrm>
              <a:off x="12848246" y="6676662"/>
              <a:ext cx="5934809" cy="131884"/>
            </a:xfrm>
            <a:custGeom>
              <a:avLst/>
              <a:gdLst/>
              <a:ahLst/>
              <a:cxnLst/>
              <a:rect l="l" t="t" r="r" b="b"/>
              <a:pathLst>
                <a:path w="4762" h="105" extrusionOk="0">
                  <a:moveTo>
                    <a:pt x="0" y="0"/>
                  </a:moveTo>
                  <a:lnTo>
                    <a:pt x="0" y="0"/>
                  </a:lnTo>
                  <a:cubicBezTo>
                    <a:pt x="0" y="58"/>
                    <a:pt x="46" y="104"/>
                    <a:pt x="104" y="104"/>
                  </a:cubicBezTo>
                  <a:lnTo>
                    <a:pt x="4656" y="104"/>
                  </a:lnTo>
                  <a:lnTo>
                    <a:pt x="4656" y="104"/>
                  </a:lnTo>
                  <a:cubicBezTo>
                    <a:pt x="4714" y="104"/>
                    <a:pt x="4761" y="58"/>
                    <a:pt x="4761" y="0"/>
                  </a:cubicBezTo>
                  <a:lnTo>
                    <a:pt x="0" y="0"/>
                  </a:lnTo>
                </a:path>
              </a:pathLst>
            </a:custGeom>
            <a:solidFill>
              <a:srgbClr val="ACAF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6532" b="0" i="0">
                <a:solidFill>
                  <a:schemeClr val="dk1"/>
                </a:solidFill>
                <a:latin typeface="Raleway"/>
                <a:ea typeface="Raleway"/>
                <a:cs typeface="Raleway"/>
                <a:sym typeface="Raleway"/>
              </a:endParaRPr>
            </a:p>
          </p:txBody>
        </p:sp>
        <p:sp>
          <p:nvSpPr>
            <p:cNvPr id="16" name="Google Shape;16;p13"/>
            <p:cNvSpPr/>
            <p:nvPr/>
          </p:nvSpPr>
          <p:spPr>
            <a:xfrm>
              <a:off x="15310091" y="6676662"/>
              <a:ext cx="1016613" cy="60445"/>
            </a:xfrm>
            <a:custGeom>
              <a:avLst/>
              <a:gdLst/>
              <a:ahLst/>
              <a:cxnLst/>
              <a:rect l="l" t="t" r="r" b="b"/>
              <a:pathLst>
                <a:path w="817" h="50" extrusionOk="0">
                  <a:moveTo>
                    <a:pt x="0" y="0"/>
                  </a:moveTo>
                  <a:lnTo>
                    <a:pt x="0" y="0"/>
                  </a:lnTo>
                  <a:cubicBezTo>
                    <a:pt x="0" y="28"/>
                    <a:pt x="22" y="49"/>
                    <a:pt x="50" y="49"/>
                  </a:cubicBezTo>
                  <a:lnTo>
                    <a:pt x="767" y="49"/>
                  </a:lnTo>
                  <a:lnTo>
                    <a:pt x="767" y="49"/>
                  </a:lnTo>
                  <a:cubicBezTo>
                    <a:pt x="794" y="49"/>
                    <a:pt x="816" y="28"/>
                    <a:pt x="816" y="0"/>
                  </a:cubicBezTo>
                  <a:lnTo>
                    <a:pt x="0" y="0"/>
                  </a:lnTo>
                </a:path>
              </a:pathLst>
            </a:custGeom>
            <a:solidFill>
              <a:srgbClr val="5C5B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6532" b="0" i="0">
                <a:solidFill>
                  <a:schemeClr val="dk1"/>
                </a:solidFill>
                <a:latin typeface="Raleway"/>
                <a:ea typeface="Raleway"/>
                <a:cs typeface="Raleway"/>
                <a:sym typeface="Raleway"/>
              </a:endParaRPr>
            </a:p>
          </p:txBody>
        </p:sp>
        <p:sp>
          <p:nvSpPr>
            <p:cNvPr id="17" name="Google Shape;17;p13"/>
            <p:cNvSpPr/>
            <p:nvPr/>
          </p:nvSpPr>
          <p:spPr>
            <a:xfrm>
              <a:off x="15782678" y="3467470"/>
              <a:ext cx="65943" cy="65943"/>
            </a:xfrm>
            <a:custGeom>
              <a:avLst/>
              <a:gdLst/>
              <a:ahLst/>
              <a:cxnLst/>
              <a:rect l="l" t="t" r="r" b="b"/>
              <a:pathLst>
                <a:path w="54" h="54" extrusionOk="0">
                  <a:moveTo>
                    <a:pt x="26" y="0"/>
                  </a:moveTo>
                  <a:lnTo>
                    <a:pt x="26" y="0"/>
                  </a:lnTo>
                  <a:cubicBezTo>
                    <a:pt x="12" y="0"/>
                    <a:pt x="0" y="12"/>
                    <a:pt x="0" y="27"/>
                  </a:cubicBezTo>
                  <a:lnTo>
                    <a:pt x="0" y="27"/>
                  </a:lnTo>
                  <a:cubicBezTo>
                    <a:pt x="0" y="41"/>
                    <a:pt x="12" y="53"/>
                    <a:pt x="26" y="53"/>
                  </a:cubicBezTo>
                  <a:lnTo>
                    <a:pt x="26" y="53"/>
                  </a:lnTo>
                  <a:cubicBezTo>
                    <a:pt x="41" y="53"/>
                    <a:pt x="53" y="41"/>
                    <a:pt x="53" y="27"/>
                  </a:cubicBezTo>
                  <a:lnTo>
                    <a:pt x="53" y="27"/>
                  </a:lnTo>
                  <a:cubicBezTo>
                    <a:pt x="53" y="12"/>
                    <a:pt x="41" y="0"/>
                    <a:pt x="26" y="0"/>
                  </a:cubicBezTo>
                </a:path>
              </a:pathLst>
            </a:custGeom>
            <a:solidFill>
              <a:srgbClr val="5C5B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6532" b="0" i="0">
                <a:solidFill>
                  <a:schemeClr val="dk1"/>
                </a:solidFill>
                <a:latin typeface="Raleway"/>
                <a:ea typeface="Raleway"/>
                <a:cs typeface="Raleway"/>
                <a:sym typeface="Raleway"/>
              </a:endParaRPr>
            </a:p>
          </p:txBody>
        </p:sp>
        <p:sp>
          <p:nvSpPr>
            <p:cNvPr id="18" name="Google Shape;18;p13"/>
            <p:cNvSpPr/>
            <p:nvPr/>
          </p:nvSpPr>
          <p:spPr>
            <a:xfrm>
              <a:off x="15799167" y="3483955"/>
              <a:ext cx="32972" cy="32972"/>
            </a:xfrm>
            <a:custGeom>
              <a:avLst/>
              <a:gdLst/>
              <a:ahLst/>
              <a:cxnLst/>
              <a:rect l="l" t="t" r="r" b="b"/>
              <a:pathLst>
                <a:path w="27" h="28" extrusionOk="0">
                  <a:moveTo>
                    <a:pt x="12" y="0"/>
                  </a:moveTo>
                  <a:lnTo>
                    <a:pt x="12" y="0"/>
                  </a:lnTo>
                  <a:cubicBezTo>
                    <a:pt x="5" y="0"/>
                    <a:pt x="0" y="6"/>
                    <a:pt x="0" y="14"/>
                  </a:cubicBezTo>
                  <a:lnTo>
                    <a:pt x="0" y="14"/>
                  </a:lnTo>
                  <a:cubicBezTo>
                    <a:pt x="0" y="21"/>
                    <a:pt x="5" y="27"/>
                    <a:pt x="12" y="27"/>
                  </a:cubicBezTo>
                  <a:lnTo>
                    <a:pt x="12" y="27"/>
                  </a:lnTo>
                  <a:cubicBezTo>
                    <a:pt x="20" y="27"/>
                    <a:pt x="26" y="21"/>
                    <a:pt x="26" y="14"/>
                  </a:cubicBezTo>
                  <a:lnTo>
                    <a:pt x="26" y="14"/>
                  </a:lnTo>
                  <a:cubicBezTo>
                    <a:pt x="26" y="6"/>
                    <a:pt x="20" y="0"/>
                    <a:pt x="12" y="0"/>
                  </a:cubicBezTo>
                </a:path>
              </a:pathLst>
            </a:custGeom>
            <a:solidFill>
              <a:srgbClr val="ADAC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6532" b="0" i="0">
                <a:solidFill>
                  <a:schemeClr val="dk1"/>
                </a:solidFill>
                <a:latin typeface="Raleway"/>
                <a:ea typeface="Raleway"/>
                <a:cs typeface="Raleway"/>
                <a:sym typeface="Raleway"/>
              </a:endParaRPr>
            </a:p>
          </p:txBody>
        </p:sp>
        <p:sp>
          <p:nvSpPr>
            <p:cNvPr id="19" name="Google Shape;19;p13"/>
            <p:cNvSpPr/>
            <p:nvPr/>
          </p:nvSpPr>
          <p:spPr>
            <a:xfrm>
              <a:off x="13524156" y="3610347"/>
              <a:ext cx="4588485" cy="2890471"/>
            </a:xfrm>
            <a:custGeom>
              <a:avLst/>
              <a:gdLst/>
              <a:ahLst/>
              <a:cxnLst/>
              <a:rect l="l" t="t" r="r" b="b"/>
              <a:pathLst>
                <a:path w="3682" h="2318" extrusionOk="0">
                  <a:moveTo>
                    <a:pt x="0" y="2317"/>
                  </a:moveTo>
                  <a:lnTo>
                    <a:pt x="3681" y="2317"/>
                  </a:lnTo>
                  <a:lnTo>
                    <a:pt x="3681" y="0"/>
                  </a:lnTo>
                  <a:lnTo>
                    <a:pt x="0" y="0"/>
                  </a:lnTo>
                  <a:lnTo>
                    <a:pt x="0" y="2317"/>
                  </a:ln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6532" b="0" i="0">
                <a:solidFill>
                  <a:schemeClr val="dk1"/>
                </a:solidFill>
                <a:latin typeface="Raleway"/>
                <a:ea typeface="Raleway"/>
                <a:cs typeface="Raleway"/>
                <a:sym typeface="Raleway"/>
              </a:endParaRPr>
            </a:p>
          </p:txBody>
        </p:sp>
      </p:grpSp>
      <p:sp>
        <p:nvSpPr>
          <p:cNvPr id="20" name="Google Shape;20;p13"/>
          <p:cNvSpPr>
            <a:spLocks noGrp="1"/>
          </p:cNvSpPr>
          <p:nvPr>
            <p:ph type="pic" idx="2"/>
          </p:nvPr>
        </p:nvSpPr>
        <p:spPr>
          <a:xfrm>
            <a:off x="2319024" y="4261593"/>
            <a:ext cx="8552929" cy="5386971"/>
          </a:xfrm>
          <a:prstGeom prst="rect">
            <a:avLst/>
          </a:prstGeom>
          <a:solidFill>
            <a:srgbClr val="FBCAD1"/>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2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mage Right + Text Left">
  <p:cSld name="Image Right + Text Left">
    <p:spTree>
      <p:nvGrpSpPr>
        <p:cNvPr id="1" name="Shape 22"/>
        <p:cNvGrpSpPr/>
        <p:nvPr/>
      </p:nvGrpSpPr>
      <p:grpSpPr>
        <a:xfrm>
          <a:off x="0" y="0"/>
          <a:ext cx="0" cy="0"/>
          <a:chOff x="0" y="0"/>
          <a:chExt cx="0" cy="0"/>
        </a:xfrm>
      </p:grpSpPr>
      <p:sp>
        <p:nvSpPr>
          <p:cNvPr id="23" name="Google Shape;23;p15"/>
          <p:cNvSpPr>
            <a:spLocks noGrp="1"/>
          </p:cNvSpPr>
          <p:nvPr>
            <p:ph type="pic" idx="2"/>
          </p:nvPr>
        </p:nvSpPr>
        <p:spPr>
          <a:xfrm>
            <a:off x="13389430" y="1021443"/>
            <a:ext cx="8360228" cy="11673114"/>
          </a:xfrm>
          <a:prstGeom prst="rect">
            <a:avLst/>
          </a:prstGeom>
          <a:solidFill>
            <a:srgbClr val="F2F2F2"/>
          </a:solid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eet Our CEO">
  <p:cSld name="Meet Our CEO">
    <p:spTree>
      <p:nvGrpSpPr>
        <p:cNvPr id="1" name="Shape 24"/>
        <p:cNvGrpSpPr/>
        <p:nvPr/>
      </p:nvGrpSpPr>
      <p:grpSpPr>
        <a:xfrm>
          <a:off x="0" y="0"/>
          <a:ext cx="0" cy="0"/>
          <a:chOff x="0" y="0"/>
          <a:chExt cx="0" cy="0"/>
        </a:xfrm>
      </p:grpSpPr>
      <p:sp>
        <p:nvSpPr>
          <p:cNvPr id="25" name="Google Shape;25;p16"/>
          <p:cNvSpPr>
            <a:spLocks noGrp="1"/>
          </p:cNvSpPr>
          <p:nvPr>
            <p:ph type="pic" idx="2"/>
          </p:nvPr>
        </p:nvSpPr>
        <p:spPr>
          <a:xfrm>
            <a:off x="13885333" y="2065562"/>
            <a:ext cx="7425319" cy="9584877"/>
          </a:xfrm>
          <a:prstGeom prst="rect">
            <a:avLst/>
          </a:prstGeom>
          <a:solidFill>
            <a:srgbClr val="F2F2F2"/>
          </a:solid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mage Left + Text Right">
  <p:cSld name="Image Left + Text Right">
    <p:spTree>
      <p:nvGrpSpPr>
        <p:cNvPr id="1" name="Shape 26"/>
        <p:cNvGrpSpPr/>
        <p:nvPr/>
      </p:nvGrpSpPr>
      <p:grpSpPr>
        <a:xfrm>
          <a:off x="0" y="0"/>
          <a:ext cx="0" cy="0"/>
          <a:chOff x="0" y="0"/>
          <a:chExt cx="0" cy="0"/>
        </a:xfrm>
      </p:grpSpPr>
      <p:sp>
        <p:nvSpPr>
          <p:cNvPr id="27" name="Google Shape;27;p17"/>
          <p:cNvSpPr>
            <a:spLocks noGrp="1"/>
          </p:cNvSpPr>
          <p:nvPr>
            <p:ph type="pic" idx="2"/>
          </p:nvPr>
        </p:nvSpPr>
        <p:spPr>
          <a:xfrm>
            <a:off x="0" y="2179602"/>
            <a:ext cx="13064590" cy="9356796"/>
          </a:xfrm>
          <a:prstGeom prst="rect">
            <a:avLst/>
          </a:prstGeom>
          <a:solidFill>
            <a:srgbClr val="F2F2F2"/>
          </a:solid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8"/>
        <p:cNvGrpSpPr/>
        <p:nvPr/>
      </p:nvGrpSpPr>
      <p:grpSpPr>
        <a:xfrm>
          <a:off x="0" y="0"/>
          <a:ext cx="0" cy="0"/>
          <a:chOff x="0" y="0"/>
          <a:chExt cx="0" cy="0"/>
        </a:xfrm>
      </p:grpSpPr>
      <p:sp>
        <p:nvSpPr>
          <p:cNvPr id="29" name="Google Shape;29;p18"/>
          <p:cNvSpPr>
            <a:spLocks noGrp="1"/>
          </p:cNvSpPr>
          <p:nvPr>
            <p:ph type="pic" idx="2"/>
          </p:nvPr>
        </p:nvSpPr>
        <p:spPr>
          <a:xfrm>
            <a:off x="14554317" y="0"/>
            <a:ext cx="9823333" cy="13716000"/>
          </a:xfrm>
          <a:prstGeom prst="rect">
            <a:avLst/>
          </a:prstGeom>
          <a:solidFill>
            <a:srgbClr val="F2F2F2"/>
          </a:soli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am">
  <p:cSld name="Team">
    <p:spTree>
      <p:nvGrpSpPr>
        <p:cNvPr id="1" name="Shape 30"/>
        <p:cNvGrpSpPr/>
        <p:nvPr/>
      </p:nvGrpSpPr>
      <p:grpSpPr>
        <a:xfrm>
          <a:off x="0" y="0"/>
          <a:ext cx="0" cy="0"/>
          <a:chOff x="0" y="0"/>
          <a:chExt cx="0" cy="0"/>
        </a:xfrm>
      </p:grpSpPr>
      <p:sp>
        <p:nvSpPr>
          <p:cNvPr id="31" name="Google Shape;31;p19"/>
          <p:cNvSpPr>
            <a:spLocks noGrp="1"/>
          </p:cNvSpPr>
          <p:nvPr>
            <p:ph type="pic" idx="2"/>
          </p:nvPr>
        </p:nvSpPr>
        <p:spPr>
          <a:xfrm>
            <a:off x="3267967" y="3472729"/>
            <a:ext cx="3599243" cy="4646036"/>
          </a:xfrm>
          <a:prstGeom prst="rect">
            <a:avLst/>
          </a:prstGeom>
          <a:solidFill>
            <a:srgbClr val="F2F2F2"/>
          </a:solidFill>
          <a:ln>
            <a:noFill/>
          </a:ln>
        </p:spPr>
      </p:sp>
      <p:sp>
        <p:nvSpPr>
          <p:cNvPr id="32" name="Google Shape;32;p19"/>
          <p:cNvSpPr>
            <a:spLocks noGrp="1"/>
          </p:cNvSpPr>
          <p:nvPr>
            <p:ph type="pic" idx="3"/>
          </p:nvPr>
        </p:nvSpPr>
        <p:spPr>
          <a:xfrm>
            <a:off x="10389203" y="3523832"/>
            <a:ext cx="3599243" cy="4646036"/>
          </a:xfrm>
          <a:prstGeom prst="rect">
            <a:avLst/>
          </a:prstGeom>
          <a:solidFill>
            <a:srgbClr val="F2F2F2"/>
          </a:solidFill>
          <a:ln>
            <a:noFill/>
          </a:ln>
        </p:spPr>
      </p:sp>
      <p:sp>
        <p:nvSpPr>
          <p:cNvPr id="33" name="Google Shape;33;p19"/>
          <p:cNvSpPr>
            <a:spLocks noGrp="1"/>
          </p:cNvSpPr>
          <p:nvPr>
            <p:ph type="pic" idx="4"/>
          </p:nvPr>
        </p:nvSpPr>
        <p:spPr>
          <a:xfrm>
            <a:off x="17510440" y="3523832"/>
            <a:ext cx="3599243" cy="4646036"/>
          </a:xfrm>
          <a:prstGeom prst="rect">
            <a:avLst/>
          </a:prstGeom>
          <a:solidFill>
            <a:srgbClr val="F2F2F2"/>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reak Left">
  <p:cSld name="Break Left">
    <p:spTree>
      <p:nvGrpSpPr>
        <p:cNvPr id="1" name="Shape 34"/>
        <p:cNvGrpSpPr/>
        <p:nvPr/>
      </p:nvGrpSpPr>
      <p:grpSpPr>
        <a:xfrm>
          <a:off x="0" y="0"/>
          <a:ext cx="0" cy="0"/>
          <a:chOff x="0" y="0"/>
          <a:chExt cx="0" cy="0"/>
        </a:xfrm>
      </p:grpSpPr>
      <p:sp>
        <p:nvSpPr>
          <p:cNvPr id="35" name="Google Shape;35;p20"/>
          <p:cNvSpPr>
            <a:spLocks noGrp="1"/>
          </p:cNvSpPr>
          <p:nvPr>
            <p:ph type="pic" idx="2"/>
          </p:nvPr>
        </p:nvSpPr>
        <p:spPr>
          <a:xfrm>
            <a:off x="12890091" y="0"/>
            <a:ext cx="11487561" cy="13716000"/>
          </a:xfrm>
          <a:prstGeom prst="rect">
            <a:avLst/>
          </a:prstGeom>
          <a:solidFill>
            <a:srgbClr val="F2F2F2"/>
          </a:solid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act Us">
  <p:cSld name="Contact Us">
    <p:spTree>
      <p:nvGrpSpPr>
        <p:cNvPr id="1" name="Shape 36"/>
        <p:cNvGrpSpPr/>
        <p:nvPr/>
      </p:nvGrpSpPr>
      <p:grpSpPr>
        <a:xfrm>
          <a:off x="0" y="0"/>
          <a:ext cx="0" cy="0"/>
          <a:chOff x="0" y="0"/>
          <a:chExt cx="0" cy="0"/>
        </a:xfrm>
      </p:grpSpPr>
      <p:sp>
        <p:nvSpPr>
          <p:cNvPr id="37" name="Google Shape;37;p21"/>
          <p:cNvSpPr>
            <a:spLocks noGrp="1"/>
          </p:cNvSpPr>
          <p:nvPr>
            <p:ph type="pic" idx="2"/>
          </p:nvPr>
        </p:nvSpPr>
        <p:spPr>
          <a:xfrm>
            <a:off x="8189844" y="0"/>
            <a:ext cx="16187805" cy="13716000"/>
          </a:xfrm>
          <a:prstGeom prst="rect">
            <a:avLst/>
          </a:prstGeom>
          <a:solidFill>
            <a:srgbClr val="F2F2F2"/>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4391">
          <p15:clr>
            <a:srgbClr val="A4A3A4"/>
          </p15:clr>
        </p15:guide>
        <p15:guide id="2" pos="965">
          <p15:clr>
            <a:srgbClr val="A4A3A4"/>
          </p15:clr>
        </p15:guide>
        <p15:guide id="3" orient="horz" pos="464">
          <p15:clr>
            <a:srgbClr val="A4A3A4"/>
          </p15:clr>
        </p15:guide>
        <p15:guide id="4" orient="horz" pos="8176">
          <p15:clr>
            <a:srgbClr val="A4A3A4"/>
          </p15:clr>
        </p15:guide>
        <p15:guide id="5" pos="7678">
          <p15:clr>
            <a:srgbClr val="A4A3A4"/>
          </p15:clr>
        </p15:guide>
        <p15:guide id="6" orient="horz" pos="4320">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6.jp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jp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1"/>
          <p:cNvSpPr/>
          <p:nvPr/>
        </p:nvSpPr>
        <p:spPr>
          <a:xfrm rot="-5400000">
            <a:off x="16218546" y="6627169"/>
            <a:ext cx="13716000" cy="461665"/>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aleway"/>
              <a:ea typeface="Raleway"/>
              <a:cs typeface="Raleway"/>
              <a:sym typeface="Raleway"/>
            </a:endParaRPr>
          </a:p>
        </p:txBody>
      </p:sp>
      <p:sp>
        <p:nvSpPr>
          <p:cNvPr id="43" name="Google Shape;43;p1"/>
          <p:cNvSpPr txBox="1"/>
          <p:nvPr/>
        </p:nvSpPr>
        <p:spPr>
          <a:xfrm rot="5400000">
            <a:off x="14389746" y="6257836"/>
            <a:ext cx="17373600" cy="120032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400">
                <a:solidFill>
                  <a:schemeClr val="accent4"/>
                </a:solidFill>
                <a:latin typeface="Playfair Display"/>
                <a:ea typeface="Playfair Display"/>
                <a:cs typeface="Playfair Display"/>
                <a:sym typeface="Playfair Display"/>
              </a:rPr>
              <a:t>LIVE LIT  - LIVE LIT – LIVE LIT -  LIVE LIT  - LIVE LIT – LIVE LIT   </a:t>
            </a:r>
            <a:endParaRPr sz="2400">
              <a:solidFill>
                <a:schemeClr val="accent4"/>
              </a:solidFill>
              <a:latin typeface="Playfair Display"/>
              <a:ea typeface="Playfair Display"/>
              <a:cs typeface="Playfair Display"/>
              <a:sym typeface="Playfair Display"/>
            </a:endParaRPr>
          </a:p>
          <a:p>
            <a:pPr marL="0" marR="0" lvl="0" indent="0" algn="ctr" rtl="0">
              <a:spcBef>
                <a:spcPts val="0"/>
              </a:spcBef>
              <a:spcAft>
                <a:spcPts val="0"/>
              </a:spcAft>
              <a:buNone/>
            </a:pPr>
            <a:r>
              <a:rPr lang="en-US" sz="2400">
                <a:solidFill>
                  <a:schemeClr val="accent4"/>
                </a:solidFill>
                <a:latin typeface="Playfair Display"/>
                <a:ea typeface="Playfair Display"/>
                <a:cs typeface="Playfair Display"/>
                <a:sym typeface="Playfair Display"/>
              </a:rPr>
              <a:t>LIVE LIT  - LIVE LIT – LIVE LIT -  LIVE LIT  - LIVE LIT – LIVE LIT   </a:t>
            </a:r>
            <a:endParaRPr sz="2400">
              <a:solidFill>
                <a:schemeClr val="accent4"/>
              </a:solidFill>
              <a:latin typeface="Playfair Display"/>
              <a:ea typeface="Playfair Display"/>
              <a:cs typeface="Playfair Display"/>
              <a:sym typeface="Playfair Display"/>
            </a:endParaRPr>
          </a:p>
          <a:p>
            <a:pPr marL="0" marR="0" lvl="0" indent="0" algn="ctr" rtl="0">
              <a:spcBef>
                <a:spcPts val="0"/>
              </a:spcBef>
              <a:spcAft>
                <a:spcPts val="0"/>
              </a:spcAft>
              <a:buNone/>
            </a:pPr>
            <a:endParaRPr sz="2400">
              <a:solidFill>
                <a:schemeClr val="accent4"/>
              </a:solidFill>
              <a:latin typeface="Playfair Display"/>
              <a:ea typeface="Playfair Display"/>
              <a:cs typeface="Playfair Display"/>
              <a:sym typeface="Playfair Display"/>
            </a:endParaRPr>
          </a:p>
        </p:txBody>
      </p:sp>
      <p:sp>
        <p:nvSpPr>
          <p:cNvPr id="44" name="Google Shape;44;p1"/>
          <p:cNvSpPr txBox="1"/>
          <p:nvPr/>
        </p:nvSpPr>
        <p:spPr>
          <a:xfrm>
            <a:off x="11672048" y="2601491"/>
            <a:ext cx="9707506" cy="4256509"/>
          </a:xfrm>
          <a:prstGeom prst="rect">
            <a:avLst/>
          </a:prstGeom>
          <a:noFill/>
          <a:ln>
            <a:noFill/>
          </a:ln>
        </p:spPr>
        <p:txBody>
          <a:bodyPr spcFirstLastPara="1" wrap="square" lIns="91425" tIns="45700" rIns="91425" bIns="45700" anchor="b" anchorCtr="0">
            <a:spAutoFit/>
          </a:bodyPr>
          <a:lstStyle/>
          <a:p>
            <a:pPr marL="0" marR="0" lvl="0" indent="0" algn="r" rtl="0">
              <a:lnSpc>
                <a:spcPct val="110000"/>
              </a:lnSpc>
              <a:spcBef>
                <a:spcPts val="0"/>
              </a:spcBef>
              <a:spcAft>
                <a:spcPts val="0"/>
              </a:spcAft>
              <a:buNone/>
            </a:pPr>
            <a:r>
              <a:rPr lang="en-US" sz="8200" b="1" dirty="0" smtClean="0">
                <a:solidFill>
                  <a:schemeClr val="dk2"/>
                </a:solidFill>
                <a:latin typeface="Playfair Display"/>
                <a:ea typeface="Playfair Display"/>
                <a:cs typeface="Playfair Display"/>
                <a:sym typeface="Playfair Display"/>
              </a:rPr>
              <a:t>Modeling LIT’s Sales Process to Evaluate Efficiency</a:t>
            </a:r>
            <a:endParaRPr sz="8200" b="1" dirty="0">
              <a:solidFill>
                <a:schemeClr val="dk2"/>
              </a:solidFill>
              <a:latin typeface="Playfair Display"/>
              <a:ea typeface="Playfair Display"/>
              <a:cs typeface="Playfair Display"/>
              <a:sym typeface="Playfair Display"/>
            </a:endParaRPr>
          </a:p>
        </p:txBody>
      </p:sp>
      <p:sp>
        <p:nvSpPr>
          <p:cNvPr id="45" name="Google Shape;45;p1"/>
          <p:cNvSpPr txBox="1"/>
          <p:nvPr/>
        </p:nvSpPr>
        <p:spPr>
          <a:xfrm>
            <a:off x="13228320" y="8060538"/>
            <a:ext cx="8151233" cy="1892826"/>
          </a:xfrm>
          <a:prstGeom prst="rect">
            <a:avLst/>
          </a:prstGeom>
          <a:noFill/>
          <a:ln>
            <a:noFill/>
          </a:ln>
        </p:spPr>
        <p:txBody>
          <a:bodyPr spcFirstLastPara="1" wrap="square" lIns="91425" tIns="45700" rIns="91425" bIns="45700" anchor="t" anchorCtr="0">
            <a:spAutoFit/>
          </a:bodyPr>
          <a:lstStyle/>
          <a:p>
            <a:pPr marL="0" marR="0" lvl="0" indent="0" algn="r" rtl="0">
              <a:lnSpc>
                <a:spcPct val="130000"/>
              </a:lnSpc>
              <a:spcBef>
                <a:spcPts val="0"/>
              </a:spcBef>
              <a:spcAft>
                <a:spcPts val="0"/>
              </a:spcAft>
              <a:buNone/>
            </a:pPr>
            <a:r>
              <a:rPr lang="en-US" sz="3000" dirty="0" smtClean="0">
                <a:solidFill>
                  <a:schemeClr val="dk1"/>
                </a:solidFill>
                <a:latin typeface="Times New Roman"/>
                <a:ea typeface="Times New Roman"/>
                <a:cs typeface="Times New Roman"/>
                <a:sym typeface="Times New Roman"/>
              </a:rPr>
              <a:t>GR602 Group </a:t>
            </a:r>
            <a:r>
              <a:rPr lang="en-US" sz="3000" dirty="0">
                <a:solidFill>
                  <a:schemeClr val="dk1"/>
                </a:solidFill>
                <a:latin typeface="Times New Roman"/>
                <a:ea typeface="Times New Roman"/>
                <a:cs typeface="Times New Roman"/>
                <a:sym typeface="Times New Roman"/>
              </a:rPr>
              <a:t>1: AJ Alden, </a:t>
            </a:r>
            <a:r>
              <a:rPr lang="en-US" sz="3000" dirty="0" err="1">
                <a:solidFill>
                  <a:schemeClr val="dk1"/>
                </a:solidFill>
                <a:latin typeface="Times New Roman"/>
                <a:ea typeface="Times New Roman"/>
                <a:cs typeface="Times New Roman"/>
                <a:sym typeface="Times New Roman"/>
              </a:rPr>
              <a:t>Tajae</a:t>
            </a:r>
            <a:r>
              <a:rPr lang="en-US" sz="3000" dirty="0">
                <a:solidFill>
                  <a:schemeClr val="dk1"/>
                </a:solidFill>
                <a:latin typeface="Times New Roman"/>
                <a:ea typeface="Times New Roman"/>
                <a:cs typeface="Times New Roman"/>
                <a:sym typeface="Times New Roman"/>
              </a:rPr>
              <a:t> Edwards, </a:t>
            </a:r>
            <a:r>
              <a:rPr lang="en-US" sz="3000" dirty="0" err="1">
                <a:solidFill>
                  <a:schemeClr val="dk1"/>
                </a:solidFill>
                <a:latin typeface="Times New Roman"/>
                <a:ea typeface="Times New Roman"/>
                <a:cs typeface="Times New Roman"/>
                <a:sym typeface="Times New Roman"/>
              </a:rPr>
              <a:t>Nadim</a:t>
            </a:r>
            <a:r>
              <a:rPr lang="en-US" sz="3000" dirty="0">
                <a:solidFill>
                  <a:schemeClr val="dk1"/>
                </a:solidFill>
                <a:latin typeface="Times New Roman"/>
                <a:ea typeface="Times New Roman"/>
                <a:cs typeface="Times New Roman"/>
                <a:sym typeface="Times New Roman"/>
              </a:rPr>
              <a:t> </a:t>
            </a:r>
            <a:r>
              <a:rPr lang="en-US" sz="3000" dirty="0" err="1">
                <a:solidFill>
                  <a:schemeClr val="dk1"/>
                </a:solidFill>
                <a:latin typeface="Times New Roman"/>
                <a:ea typeface="Times New Roman"/>
                <a:cs typeface="Times New Roman"/>
                <a:sym typeface="Times New Roman"/>
              </a:rPr>
              <a:t>Fayssal</a:t>
            </a:r>
            <a:r>
              <a:rPr lang="en-US" sz="3000" dirty="0">
                <a:solidFill>
                  <a:schemeClr val="dk1"/>
                </a:solidFill>
                <a:latin typeface="Times New Roman"/>
                <a:ea typeface="Times New Roman"/>
                <a:cs typeface="Times New Roman"/>
                <a:sym typeface="Times New Roman"/>
              </a:rPr>
              <a:t>, Nicole Romangsuriat, </a:t>
            </a:r>
            <a:r>
              <a:rPr lang="en-US" sz="3000" dirty="0" err="1">
                <a:solidFill>
                  <a:schemeClr val="dk1"/>
                </a:solidFill>
                <a:latin typeface="Times New Roman"/>
                <a:ea typeface="Times New Roman"/>
                <a:cs typeface="Times New Roman"/>
                <a:sym typeface="Times New Roman"/>
              </a:rPr>
              <a:t>Nevedtha</a:t>
            </a:r>
            <a:r>
              <a:rPr lang="en-US" sz="3000" dirty="0">
                <a:solidFill>
                  <a:schemeClr val="dk1"/>
                </a:solidFill>
                <a:latin typeface="Times New Roman"/>
                <a:ea typeface="Times New Roman"/>
                <a:cs typeface="Times New Roman"/>
                <a:sym typeface="Times New Roman"/>
              </a:rPr>
              <a:t> </a:t>
            </a:r>
            <a:r>
              <a:rPr lang="en-US" sz="3000" dirty="0" err="1">
                <a:solidFill>
                  <a:schemeClr val="dk1"/>
                </a:solidFill>
                <a:latin typeface="Times New Roman"/>
                <a:ea typeface="Times New Roman"/>
                <a:cs typeface="Times New Roman"/>
                <a:sym typeface="Times New Roman"/>
              </a:rPr>
              <a:t>Venkataraman</a:t>
            </a:r>
            <a:r>
              <a:rPr lang="en-US" sz="3000" dirty="0">
                <a:solidFill>
                  <a:schemeClr val="dk1"/>
                </a:solidFill>
                <a:latin typeface="Times New Roman"/>
                <a:ea typeface="Times New Roman"/>
                <a:cs typeface="Times New Roman"/>
                <a:sym typeface="Times New Roman"/>
              </a:rPr>
              <a:t> </a:t>
            </a:r>
            <a:endParaRPr sz="3000" dirty="0">
              <a:solidFill>
                <a:schemeClr val="dk1"/>
              </a:solidFill>
              <a:latin typeface="Times New Roman"/>
              <a:ea typeface="Times New Roman"/>
              <a:cs typeface="Times New Roman"/>
              <a:sym typeface="Times New Roman"/>
            </a:endParaRPr>
          </a:p>
        </p:txBody>
      </p:sp>
      <p:pic>
        <p:nvPicPr>
          <p:cNvPr id="46" name="Google Shape;46;p1"/>
          <p:cNvPicPr preferRelativeResize="0">
            <a:picLocks noGrp="1"/>
          </p:cNvPicPr>
          <p:nvPr>
            <p:ph type="pic" idx="2"/>
          </p:nvPr>
        </p:nvPicPr>
        <p:blipFill rotWithShape="1">
          <a:blip r:embed="rId3">
            <a:alphaModFix/>
          </a:blip>
          <a:srcRect l="6793" r="6792"/>
          <a:stretch/>
        </p:blipFill>
        <p:spPr>
          <a:xfrm>
            <a:off x="2319024" y="4261593"/>
            <a:ext cx="8552929" cy="5386971"/>
          </a:xfrm>
          <a:prstGeom prst="rect">
            <a:avLst/>
          </a:prstGeom>
          <a:solidFill>
            <a:srgbClr val="FBCAD1"/>
          </a:solid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2a0976eff8d_0_4"/>
          <p:cNvSpPr>
            <a:spLocks noGrp="1"/>
          </p:cNvSpPr>
          <p:nvPr>
            <p:ph type="pic" idx="2"/>
          </p:nvPr>
        </p:nvSpPr>
        <p:spPr>
          <a:xfrm>
            <a:off x="12188826" y="0"/>
            <a:ext cx="12189000" cy="13716000"/>
          </a:xfrm>
          <a:prstGeom prst="rect">
            <a:avLst/>
          </a:prstGeom>
        </p:spPr>
      </p:sp>
      <p:sp>
        <p:nvSpPr>
          <p:cNvPr id="145" name="Google Shape;145;g2a0976eff8d_0_4"/>
          <p:cNvSpPr txBox="1"/>
          <p:nvPr/>
        </p:nvSpPr>
        <p:spPr>
          <a:xfrm>
            <a:off x="3925397" y="908275"/>
            <a:ext cx="4756500" cy="1323600"/>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None/>
            </a:pPr>
            <a:r>
              <a:rPr lang="en-US" sz="8000" b="1">
                <a:solidFill>
                  <a:schemeClr val="dk2"/>
                </a:solidFill>
                <a:latin typeface="Playfair Display"/>
                <a:ea typeface="Playfair Display"/>
                <a:cs typeface="Playfair Display"/>
                <a:sym typeface="Playfair Display"/>
              </a:rPr>
              <a:t>Good</a:t>
            </a:r>
            <a:endParaRPr sz="8000" b="1">
              <a:solidFill>
                <a:schemeClr val="dk2"/>
              </a:solidFill>
              <a:latin typeface="Playfair Display"/>
              <a:ea typeface="Playfair Display"/>
              <a:cs typeface="Playfair Display"/>
              <a:sym typeface="Playfair Display"/>
            </a:endParaRPr>
          </a:p>
        </p:txBody>
      </p:sp>
      <p:sp>
        <p:nvSpPr>
          <p:cNvPr id="146" name="Google Shape;146;g2a0976eff8d_0_4"/>
          <p:cNvSpPr txBox="1"/>
          <p:nvPr/>
        </p:nvSpPr>
        <p:spPr>
          <a:xfrm>
            <a:off x="16210122" y="908275"/>
            <a:ext cx="4756500" cy="1323600"/>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None/>
            </a:pPr>
            <a:r>
              <a:rPr lang="en-US" sz="8000" b="1">
                <a:solidFill>
                  <a:schemeClr val="dk2"/>
                </a:solidFill>
                <a:latin typeface="Playfair Display"/>
                <a:ea typeface="Playfair Display"/>
                <a:cs typeface="Playfair Display"/>
                <a:sym typeface="Playfair Display"/>
              </a:rPr>
              <a:t>Bad</a:t>
            </a:r>
            <a:endParaRPr sz="8000" b="1">
              <a:solidFill>
                <a:schemeClr val="dk2"/>
              </a:solidFill>
              <a:latin typeface="Playfair Display"/>
              <a:ea typeface="Playfair Display"/>
              <a:cs typeface="Playfair Display"/>
              <a:sym typeface="Playfair Display"/>
            </a:endParaRPr>
          </a:p>
        </p:txBody>
      </p:sp>
      <p:sp>
        <p:nvSpPr>
          <p:cNvPr id="147" name="Google Shape;147;g2a0976eff8d_0_4"/>
          <p:cNvSpPr txBox="1"/>
          <p:nvPr/>
        </p:nvSpPr>
        <p:spPr>
          <a:xfrm>
            <a:off x="1531950" y="2979575"/>
            <a:ext cx="10158600" cy="4479000"/>
          </a:xfrm>
          <a:prstGeom prst="rect">
            <a:avLst/>
          </a:prstGeom>
          <a:noFill/>
          <a:ln>
            <a:noFill/>
          </a:ln>
        </p:spPr>
        <p:txBody>
          <a:bodyPr spcFirstLastPara="1" wrap="square" lIns="91425" tIns="45700" rIns="91425" bIns="45700" anchor="t" anchorCtr="0">
            <a:spAutoFit/>
          </a:bodyPr>
          <a:lstStyle/>
          <a:p>
            <a:pPr marL="457200" marR="0" lvl="0" indent="-469900" algn="l" rtl="0">
              <a:lnSpc>
                <a:spcPct val="130000"/>
              </a:lnSpc>
              <a:spcBef>
                <a:spcPts val="0"/>
              </a:spcBef>
              <a:spcAft>
                <a:spcPts val="0"/>
              </a:spcAft>
              <a:buClr>
                <a:schemeClr val="dk1"/>
              </a:buClr>
              <a:buSzPts val="3800"/>
              <a:buFont typeface="Times New Roman"/>
              <a:buChar char="➔"/>
            </a:pPr>
            <a:r>
              <a:rPr lang="en-US" sz="3800">
                <a:solidFill>
                  <a:schemeClr val="dk1"/>
                </a:solidFill>
                <a:latin typeface="Times New Roman"/>
                <a:ea typeface="Times New Roman"/>
                <a:cs typeface="Times New Roman"/>
                <a:sym typeface="Times New Roman"/>
              </a:rPr>
              <a:t>No customers waiting in between each step </a:t>
            </a:r>
            <a:endParaRPr sz="3800">
              <a:solidFill>
                <a:schemeClr val="dk1"/>
              </a:solidFill>
              <a:latin typeface="Times New Roman"/>
              <a:ea typeface="Times New Roman"/>
              <a:cs typeface="Times New Roman"/>
              <a:sym typeface="Times New Roman"/>
            </a:endParaRPr>
          </a:p>
          <a:p>
            <a:pPr marL="914400" marR="0" lvl="1" indent="-469900" algn="l" rtl="0">
              <a:lnSpc>
                <a:spcPct val="130000"/>
              </a:lnSpc>
              <a:spcBef>
                <a:spcPts val="0"/>
              </a:spcBef>
              <a:spcAft>
                <a:spcPts val="0"/>
              </a:spcAft>
              <a:buClr>
                <a:schemeClr val="dk1"/>
              </a:buClr>
              <a:buSzPts val="3800"/>
              <a:buFont typeface="Times New Roman"/>
              <a:buChar char="◆"/>
            </a:pPr>
            <a:r>
              <a:rPr lang="en-US" sz="3800">
                <a:solidFill>
                  <a:schemeClr val="dk1"/>
                </a:solidFill>
                <a:latin typeface="Times New Roman"/>
                <a:ea typeface="Times New Roman"/>
                <a:cs typeface="Times New Roman"/>
                <a:sym typeface="Times New Roman"/>
              </a:rPr>
              <a:t>Activities are well spaced out</a:t>
            </a:r>
            <a:endParaRPr sz="3800">
              <a:solidFill>
                <a:schemeClr val="dk1"/>
              </a:solidFill>
              <a:latin typeface="Times New Roman"/>
              <a:ea typeface="Times New Roman"/>
              <a:cs typeface="Times New Roman"/>
              <a:sym typeface="Times New Roman"/>
            </a:endParaRPr>
          </a:p>
          <a:p>
            <a:pPr marL="914400" marR="0" lvl="1" indent="-469900" algn="l" rtl="0">
              <a:lnSpc>
                <a:spcPct val="130000"/>
              </a:lnSpc>
              <a:spcBef>
                <a:spcPts val="0"/>
              </a:spcBef>
              <a:spcAft>
                <a:spcPts val="0"/>
              </a:spcAft>
              <a:buClr>
                <a:schemeClr val="dk1"/>
              </a:buClr>
              <a:buSzPts val="3800"/>
              <a:buFont typeface="Times New Roman"/>
              <a:buChar char="◆"/>
            </a:pPr>
            <a:r>
              <a:rPr lang="en-US" sz="3800">
                <a:solidFill>
                  <a:schemeClr val="dk1"/>
                </a:solidFill>
                <a:latin typeface="Times New Roman"/>
                <a:ea typeface="Times New Roman"/>
                <a:cs typeface="Times New Roman"/>
                <a:sym typeface="Times New Roman"/>
              </a:rPr>
              <a:t>Step durations are well-allocated </a:t>
            </a:r>
            <a:endParaRPr sz="3800">
              <a:solidFill>
                <a:schemeClr val="dk1"/>
              </a:solidFill>
              <a:latin typeface="Times New Roman"/>
              <a:ea typeface="Times New Roman"/>
              <a:cs typeface="Times New Roman"/>
              <a:sym typeface="Times New Roman"/>
            </a:endParaRPr>
          </a:p>
          <a:p>
            <a:pPr marL="457200" marR="0" lvl="0" indent="0" algn="l" rtl="0">
              <a:lnSpc>
                <a:spcPct val="130000"/>
              </a:lnSpc>
              <a:spcBef>
                <a:spcPts val="0"/>
              </a:spcBef>
              <a:spcAft>
                <a:spcPts val="0"/>
              </a:spcAft>
              <a:buNone/>
            </a:pPr>
            <a:endParaRPr sz="3800">
              <a:solidFill>
                <a:schemeClr val="dk1"/>
              </a:solidFill>
              <a:latin typeface="Times New Roman"/>
              <a:ea typeface="Times New Roman"/>
              <a:cs typeface="Times New Roman"/>
              <a:sym typeface="Times New Roman"/>
            </a:endParaRPr>
          </a:p>
          <a:p>
            <a:pPr marL="457200" marR="0" lvl="0" indent="-469900" algn="l" rtl="0">
              <a:lnSpc>
                <a:spcPct val="130000"/>
              </a:lnSpc>
              <a:spcBef>
                <a:spcPts val="0"/>
              </a:spcBef>
              <a:spcAft>
                <a:spcPts val="0"/>
              </a:spcAft>
              <a:buClr>
                <a:schemeClr val="dk1"/>
              </a:buClr>
              <a:buSzPts val="3800"/>
              <a:buFont typeface="Times New Roman"/>
              <a:buChar char="➔"/>
            </a:pPr>
            <a:r>
              <a:rPr lang="en-US" sz="3800">
                <a:solidFill>
                  <a:schemeClr val="dk1"/>
                </a:solidFill>
                <a:latin typeface="Times New Roman"/>
                <a:ea typeface="Times New Roman"/>
                <a:cs typeface="Times New Roman"/>
                <a:sym typeface="Times New Roman"/>
              </a:rPr>
              <a:t>Generating over $2000 a day after wages	</a:t>
            </a:r>
            <a:endParaRPr sz="3800">
              <a:solidFill>
                <a:schemeClr val="dk1"/>
              </a:solidFill>
              <a:latin typeface="Times New Roman"/>
              <a:ea typeface="Times New Roman"/>
              <a:cs typeface="Times New Roman"/>
              <a:sym typeface="Times New Roman"/>
            </a:endParaRPr>
          </a:p>
          <a:p>
            <a:pPr marL="914400" marR="0" lvl="1" indent="-469900" algn="l" rtl="0">
              <a:lnSpc>
                <a:spcPct val="130000"/>
              </a:lnSpc>
              <a:spcBef>
                <a:spcPts val="0"/>
              </a:spcBef>
              <a:spcAft>
                <a:spcPts val="0"/>
              </a:spcAft>
              <a:buClr>
                <a:schemeClr val="dk1"/>
              </a:buClr>
              <a:buSzPts val="3800"/>
              <a:buFont typeface="Times New Roman"/>
              <a:buChar char="◆"/>
            </a:pPr>
            <a:r>
              <a:rPr lang="en-US" sz="3800">
                <a:solidFill>
                  <a:schemeClr val="dk1"/>
                </a:solidFill>
                <a:latin typeface="Times New Roman"/>
                <a:ea typeface="Times New Roman"/>
                <a:cs typeface="Times New Roman"/>
                <a:sym typeface="Times New Roman"/>
              </a:rPr>
              <a:t>Still making a steady profit</a:t>
            </a:r>
            <a:endParaRPr sz="3800">
              <a:solidFill>
                <a:schemeClr val="dk1"/>
              </a:solidFill>
              <a:latin typeface="Times New Roman"/>
              <a:ea typeface="Times New Roman"/>
              <a:cs typeface="Times New Roman"/>
              <a:sym typeface="Times New Roman"/>
            </a:endParaRPr>
          </a:p>
        </p:txBody>
      </p:sp>
      <p:sp>
        <p:nvSpPr>
          <p:cNvPr id="148" name="Google Shape;148;g2a0976eff8d_0_4"/>
          <p:cNvSpPr txBox="1"/>
          <p:nvPr/>
        </p:nvSpPr>
        <p:spPr>
          <a:xfrm>
            <a:off x="14400975" y="2979575"/>
            <a:ext cx="8374800" cy="4479000"/>
          </a:xfrm>
          <a:prstGeom prst="rect">
            <a:avLst/>
          </a:prstGeom>
          <a:noFill/>
          <a:ln>
            <a:noFill/>
          </a:ln>
        </p:spPr>
        <p:txBody>
          <a:bodyPr spcFirstLastPara="1" wrap="square" lIns="91425" tIns="45700" rIns="91425" bIns="45700" anchor="t" anchorCtr="0">
            <a:spAutoFit/>
          </a:bodyPr>
          <a:lstStyle/>
          <a:p>
            <a:pPr marL="457200" lvl="0" indent="-469900" algn="l" rtl="0">
              <a:lnSpc>
                <a:spcPct val="130000"/>
              </a:lnSpc>
              <a:spcBef>
                <a:spcPts val="0"/>
              </a:spcBef>
              <a:spcAft>
                <a:spcPts val="0"/>
              </a:spcAft>
              <a:buClr>
                <a:schemeClr val="dk1"/>
              </a:buClr>
              <a:buSzPts val="3800"/>
              <a:buFont typeface="Times New Roman"/>
              <a:buChar char="➔"/>
            </a:pPr>
            <a:r>
              <a:rPr lang="en-US" sz="3800">
                <a:solidFill>
                  <a:schemeClr val="dk1"/>
                </a:solidFill>
                <a:latin typeface="Times New Roman"/>
                <a:ea typeface="Times New Roman"/>
                <a:cs typeface="Times New Roman"/>
                <a:sym typeface="Times New Roman"/>
              </a:rPr>
              <a:t>5 customers a day leaving without purchasing</a:t>
            </a:r>
            <a:endParaRPr sz="3800">
              <a:solidFill>
                <a:schemeClr val="dk1"/>
              </a:solidFill>
              <a:latin typeface="Times New Roman"/>
              <a:ea typeface="Times New Roman"/>
              <a:cs typeface="Times New Roman"/>
              <a:sym typeface="Times New Roman"/>
            </a:endParaRPr>
          </a:p>
          <a:p>
            <a:pPr marL="914400" lvl="1" indent="-469900" algn="l" rtl="0">
              <a:lnSpc>
                <a:spcPct val="130000"/>
              </a:lnSpc>
              <a:spcBef>
                <a:spcPts val="0"/>
              </a:spcBef>
              <a:spcAft>
                <a:spcPts val="0"/>
              </a:spcAft>
              <a:buClr>
                <a:schemeClr val="dk1"/>
              </a:buClr>
              <a:buSzPts val="3800"/>
              <a:buFont typeface="Times New Roman"/>
              <a:buChar char="◆"/>
            </a:pPr>
            <a:r>
              <a:rPr lang="en-US" sz="3800">
                <a:solidFill>
                  <a:schemeClr val="dk1"/>
                </a:solidFill>
                <a:latin typeface="Times New Roman"/>
                <a:ea typeface="Times New Roman"/>
                <a:cs typeface="Times New Roman"/>
                <a:sym typeface="Times New Roman"/>
              </a:rPr>
              <a:t>A metric to improve on</a:t>
            </a:r>
            <a:endParaRPr sz="3800">
              <a:solidFill>
                <a:schemeClr val="dk1"/>
              </a:solidFill>
              <a:latin typeface="Times New Roman"/>
              <a:ea typeface="Times New Roman"/>
              <a:cs typeface="Times New Roman"/>
              <a:sym typeface="Times New Roman"/>
            </a:endParaRPr>
          </a:p>
          <a:p>
            <a:pPr marL="914400" lvl="0" indent="0" algn="l" rtl="0">
              <a:lnSpc>
                <a:spcPct val="130000"/>
              </a:lnSpc>
              <a:spcBef>
                <a:spcPts val="0"/>
              </a:spcBef>
              <a:spcAft>
                <a:spcPts val="0"/>
              </a:spcAft>
              <a:buNone/>
            </a:pPr>
            <a:endParaRPr sz="3800">
              <a:solidFill>
                <a:schemeClr val="dk1"/>
              </a:solidFill>
              <a:latin typeface="Times New Roman"/>
              <a:ea typeface="Times New Roman"/>
              <a:cs typeface="Times New Roman"/>
              <a:sym typeface="Times New Roman"/>
            </a:endParaRPr>
          </a:p>
          <a:p>
            <a:pPr marL="457200" marR="0" lvl="0" indent="-469900" algn="l" rtl="0">
              <a:lnSpc>
                <a:spcPct val="130000"/>
              </a:lnSpc>
              <a:spcBef>
                <a:spcPts val="0"/>
              </a:spcBef>
              <a:spcAft>
                <a:spcPts val="0"/>
              </a:spcAft>
              <a:buClr>
                <a:srgbClr val="FF0000"/>
              </a:buClr>
              <a:buSzPts val="3800"/>
              <a:buFont typeface="Times New Roman"/>
              <a:buChar char="➔"/>
            </a:pPr>
            <a:r>
              <a:rPr lang="en-US" sz="3200">
                <a:solidFill>
                  <a:srgbClr val="1B1717"/>
                </a:solidFill>
                <a:latin typeface="Times New Roman"/>
                <a:ea typeface="Times New Roman"/>
                <a:cs typeface="Times New Roman"/>
                <a:sym typeface="Times New Roman"/>
              </a:rPr>
              <a:t>56.5%, 40%, 10.7% </a:t>
            </a:r>
            <a:r>
              <a:rPr lang="en-US" sz="3800">
                <a:solidFill>
                  <a:srgbClr val="FF0000"/>
                </a:solidFill>
                <a:latin typeface="Times New Roman"/>
                <a:ea typeface="Times New Roman"/>
                <a:cs typeface="Times New Roman"/>
                <a:sym typeface="Times New Roman"/>
              </a:rPr>
              <a:t> </a:t>
            </a:r>
            <a:endParaRPr sz="3800">
              <a:solidFill>
                <a:srgbClr val="FF0000"/>
              </a:solidFill>
              <a:latin typeface="Times New Roman"/>
              <a:ea typeface="Times New Roman"/>
              <a:cs typeface="Times New Roman"/>
              <a:sym typeface="Times New Roman"/>
            </a:endParaRPr>
          </a:p>
          <a:p>
            <a:pPr marL="914400" marR="0" lvl="1" indent="-469900" algn="l" rtl="0">
              <a:lnSpc>
                <a:spcPct val="130000"/>
              </a:lnSpc>
              <a:spcBef>
                <a:spcPts val="0"/>
              </a:spcBef>
              <a:spcAft>
                <a:spcPts val="0"/>
              </a:spcAft>
              <a:buClr>
                <a:schemeClr val="dk1"/>
              </a:buClr>
              <a:buSzPts val="3800"/>
              <a:buFont typeface="Times New Roman"/>
              <a:buChar char="◆"/>
            </a:pPr>
            <a:r>
              <a:rPr lang="en-US" sz="3800">
                <a:solidFill>
                  <a:schemeClr val="dk1"/>
                </a:solidFill>
                <a:latin typeface="Times New Roman"/>
                <a:ea typeface="Times New Roman"/>
                <a:cs typeface="Times New Roman"/>
                <a:sym typeface="Times New Roman"/>
              </a:rPr>
              <a:t>Low resource utilization  </a:t>
            </a:r>
            <a:endParaRPr sz="3800">
              <a:solidFill>
                <a:schemeClr val="dk1"/>
              </a:solidFill>
              <a:latin typeface="Times New Roman"/>
              <a:ea typeface="Times New Roman"/>
              <a:cs typeface="Times New Roman"/>
              <a:sym typeface="Times New Roman"/>
            </a:endParaRPr>
          </a:p>
        </p:txBody>
      </p:sp>
      <p:pic>
        <p:nvPicPr>
          <p:cNvPr id="149" name="Google Shape;149;g2a0976eff8d_0_4"/>
          <p:cNvPicPr preferRelativeResize="0"/>
          <p:nvPr/>
        </p:nvPicPr>
        <p:blipFill>
          <a:blip r:embed="rId3">
            <a:alphaModFix/>
          </a:blip>
          <a:stretch>
            <a:fillRect/>
          </a:stretch>
        </p:blipFill>
        <p:spPr>
          <a:xfrm>
            <a:off x="5470355" y="8500401"/>
            <a:ext cx="13436944" cy="4479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3"/>
        <p:cNvGrpSpPr/>
        <p:nvPr/>
      </p:nvGrpSpPr>
      <p:grpSpPr>
        <a:xfrm>
          <a:off x="0" y="0"/>
          <a:ext cx="0" cy="0"/>
          <a:chOff x="0" y="0"/>
          <a:chExt cx="0" cy="0"/>
        </a:xfrm>
      </p:grpSpPr>
      <p:sp>
        <p:nvSpPr>
          <p:cNvPr id="154" name="Google Shape;154;p10"/>
          <p:cNvSpPr/>
          <p:nvPr/>
        </p:nvSpPr>
        <p:spPr>
          <a:xfrm>
            <a:off x="17657874" y="6858000"/>
            <a:ext cx="8696967" cy="8696967"/>
          </a:xfrm>
          <a:prstGeom prst="ellipse">
            <a:avLst/>
          </a:prstGeom>
          <a:solidFill>
            <a:srgbClr val="FAB4B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aleway"/>
              <a:ea typeface="Raleway"/>
              <a:cs typeface="Raleway"/>
              <a:sym typeface="Raleway"/>
            </a:endParaRPr>
          </a:p>
        </p:txBody>
      </p:sp>
      <p:sp>
        <p:nvSpPr>
          <p:cNvPr id="155" name="Google Shape;155;p10"/>
          <p:cNvSpPr/>
          <p:nvPr/>
        </p:nvSpPr>
        <p:spPr>
          <a:xfrm>
            <a:off x="1583858" y="4100576"/>
            <a:ext cx="5514849" cy="5514849"/>
          </a:xfrm>
          <a:prstGeom prst="ellipse">
            <a:avLst/>
          </a:prstGeom>
          <a:solidFill>
            <a:srgbClr val="FAB4B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aleway"/>
              <a:ea typeface="Raleway"/>
              <a:cs typeface="Raleway"/>
              <a:sym typeface="Raleway"/>
            </a:endParaRPr>
          </a:p>
        </p:txBody>
      </p:sp>
      <p:sp>
        <p:nvSpPr>
          <p:cNvPr id="156" name="Google Shape;156;p10"/>
          <p:cNvSpPr txBox="1"/>
          <p:nvPr/>
        </p:nvSpPr>
        <p:spPr>
          <a:xfrm>
            <a:off x="14361450" y="2934025"/>
            <a:ext cx="9299700" cy="1323600"/>
          </a:xfrm>
          <a:prstGeom prst="rect">
            <a:avLst/>
          </a:prstGeom>
          <a:noFill/>
          <a:ln>
            <a:noFill/>
          </a:ln>
        </p:spPr>
        <p:txBody>
          <a:bodyPr spcFirstLastPara="1" wrap="square" lIns="91425" tIns="45700" rIns="91425" bIns="45700" anchor="b" anchorCtr="0">
            <a:spAutoFit/>
          </a:bodyPr>
          <a:lstStyle/>
          <a:p>
            <a:pPr marL="0" marR="0" lvl="0" indent="0" algn="r" rtl="0">
              <a:lnSpc>
                <a:spcPct val="110000"/>
              </a:lnSpc>
              <a:spcBef>
                <a:spcPts val="0"/>
              </a:spcBef>
              <a:spcAft>
                <a:spcPts val="0"/>
              </a:spcAft>
              <a:buNone/>
            </a:pPr>
            <a:r>
              <a:rPr lang="en-US" sz="8000" b="1">
                <a:solidFill>
                  <a:schemeClr val="dk2"/>
                </a:solidFill>
                <a:latin typeface="Playfair Display"/>
                <a:ea typeface="Playfair Display"/>
                <a:cs typeface="Playfair Display"/>
                <a:sym typeface="Playfair Display"/>
              </a:rPr>
              <a:t>Recommendations</a:t>
            </a:r>
            <a:endParaRPr sz="8000" b="1">
              <a:solidFill>
                <a:schemeClr val="dk2"/>
              </a:solidFill>
              <a:latin typeface="Playfair Display"/>
              <a:ea typeface="Playfair Display"/>
              <a:cs typeface="Playfair Display"/>
              <a:sym typeface="Playfair Display"/>
            </a:endParaRPr>
          </a:p>
        </p:txBody>
      </p:sp>
      <p:sp>
        <p:nvSpPr>
          <p:cNvPr id="157" name="Google Shape;157;p10"/>
          <p:cNvSpPr txBox="1"/>
          <p:nvPr/>
        </p:nvSpPr>
        <p:spPr>
          <a:xfrm>
            <a:off x="2310211" y="6084300"/>
            <a:ext cx="4062000" cy="1754700"/>
          </a:xfrm>
          <a:prstGeom prst="rect">
            <a:avLst/>
          </a:prstGeom>
          <a:noFill/>
          <a:ln>
            <a:noFill/>
          </a:ln>
        </p:spPr>
        <p:txBody>
          <a:bodyPr spcFirstLastPara="1" wrap="square" lIns="91425" tIns="45700" rIns="91425" bIns="45700" anchor="t" anchorCtr="0">
            <a:spAutoFit/>
          </a:bodyPr>
          <a:lstStyle/>
          <a:p>
            <a:pPr marL="0" marR="0" lvl="0" indent="0" algn="ctr" rtl="0">
              <a:lnSpc>
                <a:spcPct val="130000"/>
              </a:lnSpc>
              <a:spcBef>
                <a:spcPts val="0"/>
              </a:spcBef>
              <a:spcAft>
                <a:spcPts val="0"/>
              </a:spcAft>
              <a:buNone/>
            </a:pPr>
            <a:r>
              <a:rPr lang="en-US" sz="3000" b="1">
                <a:solidFill>
                  <a:schemeClr val="dk1"/>
                </a:solidFill>
                <a:latin typeface="Raleway"/>
                <a:ea typeface="Raleway"/>
                <a:cs typeface="Raleway"/>
                <a:sym typeface="Raleway"/>
              </a:rPr>
              <a:t>Plan Events in the Store During the Slow Days</a:t>
            </a:r>
            <a:endParaRPr b="1"/>
          </a:p>
        </p:txBody>
      </p:sp>
      <p:sp>
        <p:nvSpPr>
          <p:cNvPr id="158" name="Google Shape;158;p10"/>
          <p:cNvSpPr/>
          <p:nvPr/>
        </p:nvSpPr>
        <p:spPr>
          <a:xfrm>
            <a:off x="7098705" y="899885"/>
            <a:ext cx="5514849" cy="5514849"/>
          </a:xfrm>
          <a:prstGeom prst="ellipse">
            <a:avLst/>
          </a:prstGeom>
          <a:solidFill>
            <a:srgbClr val="FC9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aleway"/>
              <a:ea typeface="Raleway"/>
              <a:cs typeface="Raleway"/>
              <a:sym typeface="Raleway"/>
            </a:endParaRPr>
          </a:p>
        </p:txBody>
      </p:sp>
      <p:sp>
        <p:nvSpPr>
          <p:cNvPr id="159" name="Google Shape;159;p10"/>
          <p:cNvSpPr txBox="1"/>
          <p:nvPr/>
        </p:nvSpPr>
        <p:spPr>
          <a:xfrm>
            <a:off x="7825058" y="2883609"/>
            <a:ext cx="4062000" cy="1754700"/>
          </a:xfrm>
          <a:prstGeom prst="rect">
            <a:avLst/>
          </a:prstGeom>
          <a:noFill/>
          <a:ln>
            <a:noFill/>
          </a:ln>
        </p:spPr>
        <p:txBody>
          <a:bodyPr spcFirstLastPara="1" wrap="square" lIns="91425" tIns="45700" rIns="91425" bIns="45700" anchor="t" anchorCtr="0">
            <a:spAutoFit/>
          </a:bodyPr>
          <a:lstStyle/>
          <a:p>
            <a:pPr marL="0" marR="0" lvl="0" indent="0" algn="ctr" rtl="0">
              <a:lnSpc>
                <a:spcPct val="130000"/>
              </a:lnSpc>
              <a:spcBef>
                <a:spcPts val="0"/>
              </a:spcBef>
              <a:spcAft>
                <a:spcPts val="0"/>
              </a:spcAft>
              <a:buNone/>
            </a:pPr>
            <a:r>
              <a:rPr lang="en-US" sz="3000" b="1">
                <a:solidFill>
                  <a:schemeClr val="dk1"/>
                </a:solidFill>
                <a:latin typeface="Raleway"/>
                <a:ea typeface="Raleway"/>
                <a:cs typeface="Raleway"/>
                <a:sym typeface="Raleway"/>
              </a:rPr>
              <a:t>Assign Other Tasks Unrelated to the Process </a:t>
            </a:r>
            <a:endParaRPr b="1"/>
          </a:p>
        </p:txBody>
      </p:sp>
      <p:sp>
        <p:nvSpPr>
          <p:cNvPr id="160" name="Google Shape;160;p10"/>
          <p:cNvSpPr/>
          <p:nvPr/>
        </p:nvSpPr>
        <p:spPr>
          <a:xfrm>
            <a:off x="7098705" y="7301267"/>
            <a:ext cx="5514849" cy="5514849"/>
          </a:xfrm>
          <a:prstGeom prst="ellipse">
            <a:avLst/>
          </a:prstGeom>
          <a:solidFill>
            <a:srgbClr val="FEDD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aleway"/>
              <a:ea typeface="Raleway"/>
              <a:cs typeface="Raleway"/>
              <a:sym typeface="Raleway"/>
            </a:endParaRPr>
          </a:p>
        </p:txBody>
      </p:sp>
      <p:sp>
        <p:nvSpPr>
          <p:cNvPr id="161" name="Google Shape;161;p10"/>
          <p:cNvSpPr txBox="1"/>
          <p:nvPr/>
        </p:nvSpPr>
        <p:spPr>
          <a:xfrm>
            <a:off x="7825058" y="9615416"/>
            <a:ext cx="4062000" cy="1154400"/>
          </a:xfrm>
          <a:prstGeom prst="rect">
            <a:avLst/>
          </a:prstGeom>
          <a:noFill/>
          <a:ln>
            <a:noFill/>
          </a:ln>
        </p:spPr>
        <p:txBody>
          <a:bodyPr spcFirstLastPara="1" wrap="square" lIns="91425" tIns="45700" rIns="91425" bIns="45700" anchor="t" anchorCtr="0">
            <a:spAutoFit/>
          </a:bodyPr>
          <a:lstStyle/>
          <a:p>
            <a:pPr marL="0" marR="0" lvl="0" indent="0" algn="ctr" rtl="0">
              <a:lnSpc>
                <a:spcPct val="130000"/>
              </a:lnSpc>
              <a:spcBef>
                <a:spcPts val="0"/>
              </a:spcBef>
              <a:spcAft>
                <a:spcPts val="0"/>
              </a:spcAft>
              <a:buNone/>
            </a:pPr>
            <a:r>
              <a:rPr lang="en-US" sz="3000" b="1">
                <a:solidFill>
                  <a:schemeClr val="dk1"/>
                </a:solidFill>
                <a:latin typeface="Raleway"/>
                <a:ea typeface="Raleway"/>
                <a:cs typeface="Raleway"/>
                <a:sym typeface="Raleway"/>
              </a:rPr>
              <a:t>Use the first fitting room as a display</a:t>
            </a:r>
            <a:endParaRPr b="1"/>
          </a:p>
        </p:txBody>
      </p:sp>
      <p:pic>
        <p:nvPicPr>
          <p:cNvPr id="162" name="Google Shape;162;p10"/>
          <p:cNvPicPr preferRelativeResize="0"/>
          <p:nvPr/>
        </p:nvPicPr>
        <p:blipFill rotWithShape="1">
          <a:blip r:embed="rId3">
            <a:alphaModFix/>
          </a:blip>
          <a:srcRect/>
          <a:stretch/>
        </p:blipFill>
        <p:spPr>
          <a:xfrm>
            <a:off x="17088400" y="6858000"/>
            <a:ext cx="5514851" cy="55148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7"/>
        <p:cNvGrpSpPr/>
        <p:nvPr/>
      </p:nvGrpSpPr>
      <p:grpSpPr>
        <a:xfrm>
          <a:off x="0" y="0"/>
          <a:ext cx="0" cy="0"/>
          <a:chOff x="0" y="0"/>
          <a:chExt cx="0" cy="0"/>
        </a:xfrm>
      </p:grpSpPr>
      <p:sp>
        <p:nvSpPr>
          <p:cNvPr id="168" name="Google Shape;168;g2a0976eff8d_0_24"/>
          <p:cNvSpPr/>
          <p:nvPr/>
        </p:nvSpPr>
        <p:spPr>
          <a:xfrm>
            <a:off x="19624665" y="0"/>
            <a:ext cx="4752900" cy="6135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aleway"/>
              <a:ea typeface="Raleway"/>
              <a:cs typeface="Raleway"/>
              <a:sym typeface="Raleway"/>
            </a:endParaRPr>
          </a:p>
        </p:txBody>
      </p:sp>
      <p:sp>
        <p:nvSpPr>
          <p:cNvPr id="169" name="Google Shape;169;g2a0976eff8d_0_24"/>
          <p:cNvSpPr txBox="1"/>
          <p:nvPr/>
        </p:nvSpPr>
        <p:spPr>
          <a:xfrm>
            <a:off x="2283823" y="1984500"/>
            <a:ext cx="8112600" cy="26781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None/>
            </a:pPr>
            <a:r>
              <a:rPr lang="en-US" sz="8000" b="1">
                <a:solidFill>
                  <a:schemeClr val="dk2"/>
                </a:solidFill>
                <a:latin typeface="Playfair Display"/>
                <a:ea typeface="Playfair Display"/>
                <a:cs typeface="Playfair Display"/>
                <a:sym typeface="Playfair Display"/>
              </a:rPr>
              <a:t>Assumptions,</a:t>
            </a:r>
            <a:endParaRPr sz="8000" b="1">
              <a:solidFill>
                <a:schemeClr val="dk2"/>
              </a:solidFill>
              <a:latin typeface="Playfair Display"/>
              <a:ea typeface="Playfair Display"/>
              <a:cs typeface="Playfair Display"/>
              <a:sym typeface="Playfair Display"/>
            </a:endParaRPr>
          </a:p>
          <a:p>
            <a:pPr marL="0" marR="0" lvl="0" indent="0" algn="l" rtl="0">
              <a:lnSpc>
                <a:spcPct val="110000"/>
              </a:lnSpc>
              <a:spcBef>
                <a:spcPts val="0"/>
              </a:spcBef>
              <a:spcAft>
                <a:spcPts val="0"/>
              </a:spcAft>
              <a:buNone/>
            </a:pPr>
            <a:r>
              <a:rPr lang="en-US" sz="8000" b="1">
                <a:solidFill>
                  <a:schemeClr val="dk2"/>
                </a:solidFill>
                <a:latin typeface="Playfair Display"/>
                <a:ea typeface="Playfair Display"/>
                <a:cs typeface="Playfair Display"/>
                <a:sym typeface="Playfair Display"/>
              </a:rPr>
              <a:t>Limitations</a:t>
            </a:r>
            <a:endParaRPr sz="8000" b="1">
              <a:solidFill>
                <a:schemeClr val="dk2"/>
              </a:solidFill>
              <a:latin typeface="Playfair Display"/>
              <a:ea typeface="Playfair Display"/>
              <a:cs typeface="Playfair Display"/>
              <a:sym typeface="Playfair Display"/>
            </a:endParaRPr>
          </a:p>
        </p:txBody>
      </p:sp>
      <p:pic>
        <p:nvPicPr>
          <p:cNvPr id="170" name="Google Shape;170;g2a0976eff8d_0_24" descr="versized Sweater Beanie Basil, Hat by We Wore What | LIT Boutique"/>
          <p:cNvPicPr preferRelativeResize="0"/>
          <p:nvPr/>
        </p:nvPicPr>
        <p:blipFill rotWithShape="1">
          <a:blip r:embed="rId3">
            <a:alphaModFix/>
          </a:blip>
          <a:srcRect l="-530" r="530" b="18526"/>
          <a:stretch/>
        </p:blipFill>
        <p:spPr>
          <a:xfrm>
            <a:off x="17398081" y="5191450"/>
            <a:ext cx="6213444" cy="6329674"/>
          </a:xfrm>
          <a:prstGeom prst="rect">
            <a:avLst/>
          </a:prstGeom>
          <a:noFill/>
          <a:ln>
            <a:noFill/>
          </a:ln>
        </p:spPr>
      </p:pic>
      <p:pic>
        <p:nvPicPr>
          <p:cNvPr id="171" name="Google Shape;171;g2a0976eff8d_0_24" descr="emma Deep Amber Terracotta Gradient Sunglasses, Sunglasses by DIFF Eyew"/>
          <p:cNvPicPr preferRelativeResize="0"/>
          <p:nvPr/>
        </p:nvPicPr>
        <p:blipFill rotWithShape="1">
          <a:blip r:embed="rId4">
            <a:alphaModFix/>
          </a:blip>
          <a:srcRect l="-1020" t="511" r="1020" b="1053"/>
          <a:stretch/>
        </p:blipFill>
        <p:spPr>
          <a:xfrm>
            <a:off x="15321050" y="1137875"/>
            <a:ext cx="6430301" cy="6329674"/>
          </a:xfrm>
          <a:prstGeom prst="rect">
            <a:avLst/>
          </a:prstGeom>
          <a:noFill/>
          <a:ln>
            <a:noFill/>
          </a:ln>
        </p:spPr>
      </p:pic>
      <p:sp>
        <p:nvSpPr>
          <p:cNvPr id="172" name="Google Shape;172;g2a0976eff8d_0_24"/>
          <p:cNvSpPr txBox="1"/>
          <p:nvPr/>
        </p:nvSpPr>
        <p:spPr>
          <a:xfrm>
            <a:off x="2283826" y="6116775"/>
            <a:ext cx="9837600" cy="4710000"/>
          </a:xfrm>
          <a:prstGeom prst="rect">
            <a:avLst/>
          </a:prstGeom>
          <a:noFill/>
          <a:ln>
            <a:noFill/>
          </a:ln>
        </p:spPr>
        <p:txBody>
          <a:bodyPr spcFirstLastPara="1" wrap="square" lIns="91425" tIns="45700" rIns="91425" bIns="45700" anchor="t" anchorCtr="0">
            <a:spAutoFit/>
          </a:bodyPr>
          <a:lstStyle/>
          <a:p>
            <a:pPr marL="457200" marR="0" lvl="0" indent="-482600" algn="l" rtl="0">
              <a:lnSpc>
                <a:spcPct val="130000"/>
              </a:lnSpc>
              <a:spcBef>
                <a:spcPts val="0"/>
              </a:spcBef>
              <a:spcAft>
                <a:spcPts val="0"/>
              </a:spcAft>
              <a:buClr>
                <a:schemeClr val="dk1"/>
              </a:buClr>
              <a:buSzPts val="4000"/>
              <a:buFont typeface="Times New Roman"/>
              <a:buChar char="➢"/>
            </a:pPr>
            <a:r>
              <a:rPr lang="en-US" sz="4000">
                <a:solidFill>
                  <a:schemeClr val="dk1"/>
                </a:solidFill>
                <a:latin typeface="Times New Roman"/>
                <a:ea typeface="Times New Roman"/>
                <a:cs typeface="Times New Roman"/>
                <a:sym typeface="Times New Roman"/>
              </a:rPr>
              <a:t>Large variability in timing and decision point percentages</a:t>
            </a:r>
            <a:endParaRPr sz="4000">
              <a:solidFill>
                <a:schemeClr val="dk1"/>
              </a:solidFill>
              <a:latin typeface="Times New Roman"/>
              <a:ea typeface="Times New Roman"/>
              <a:cs typeface="Times New Roman"/>
              <a:sym typeface="Times New Roman"/>
            </a:endParaRPr>
          </a:p>
          <a:p>
            <a:pPr marL="457200" marR="0" lvl="0" indent="-482600" algn="l" rtl="0">
              <a:lnSpc>
                <a:spcPct val="130000"/>
              </a:lnSpc>
              <a:spcBef>
                <a:spcPts val="0"/>
              </a:spcBef>
              <a:spcAft>
                <a:spcPts val="0"/>
              </a:spcAft>
              <a:buClr>
                <a:schemeClr val="dk1"/>
              </a:buClr>
              <a:buSzPts val="4000"/>
              <a:buFont typeface="Times New Roman"/>
              <a:buChar char="➢"/>
            </a:pPr>
            <a:r>
              <a:rPr lang="en-US" sz="4000">
                <a:solidFill>
                  <a:schemeClr val="dk1"/>
                </a:solidFill>
                <a:latin typeface="Times New Roman"/>
                <a:ea typeface="Times New Roman"/>
                <a:cs typeface="Times New Roman"/>
                <a:sym typeface="Times New Roman"/>
              </a:rPr>
              <a:t>Analysis is based on estimates, not actual recorded data</a:t>
            </a:r>
            <a:endParaRPr sz="4000">
              <a:solidFill>
                <a:schemeClr val="dk1"/>
              </a:solidFill>
              <a:latin typeface="Times New Roman"/>
              <a:ea typeface="Times New Roman"/>
              <a:cs typeface="Times New Roman"/>
              <a:sym typeface="Times New Roman"/>
            </a:endParaRPr>
          </a:p>
          <a:p>
            <a:pPr marL="457200" marR="0" lvl="0" indent="-482600" algn="l" rtl="0">
              <a:lnSpc>
                <a:spcPct val="130000"/>
              </a:lnSpc>
              <a:spcBef>
                <a:spcPts val="0"/>
              </a:spcBef>
              <a:spcAft>
                <a:spcPts val="0"/>
              </a:spcAft>
              <a:buClr>
                <a:schemeClr val="dk1"/>
              </a:buClr>
              <a:buSzPts val="4000"/>
              <a:buFont typeface="Times New Roman"/>
              <a:buChar char="➢"/>
            </a:pPr>
            <a:r>
              <a:rPr lang="en-US" sz="4000">
                <a:solidFill>
                  <a:schemeClr val="dk1"/>
                </a:solidFill>
                <a:latin typeface="Times New Roman"/>
                <a:ea typeface="Times New Roman"/>
                <a:cs typeface="Times New Roman"/>
                <a:sym typeface="Times New Roman"/>
              </a:rPr>
              <a:t>Real data might not be feasible for a small company to track </a:t>
            </a:r>
            <a:endParaRPr sz="4000">
              <a:solidFill>
                <a:schemeClr val="dk1"/>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77"/>
        <p:cNvGrpSpPr/>
        <p:nvPr/>
      </p:nvGrpSpPr>
      <p:grpSpPr>
        <a:xfrm>
          <a:off x="0" y="0"/>
          <a:ext cx="0" cy="0"/>
          <a:chOff x="0" y="0"/>
          <a:chExt cx="0" cy="0"/>
        </a:xfrm>
      </p:grpSpPr>
      <p:sp>
        <p:nvSpPr>
          <p:cNvPr id="178" name="Google Shape;178;p11"/>
          <p:cNvSpPr/>
          <p:nvPr/>
        </p:nvSpPr>
        <p:spPr>
          <a:xfrm>
            <a:off x="-127" y="620485"/>
            <a:ext cx="24377904" cy="461665"/>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aleway"/>
              <a:ea typeface="Raleway"/>
              <a:cs typeface="Raleway"/>
              <a:sym typeface="Raleway"/>
            </a:endParaRPr>
          </a:p>
        </p:txBody>
      </p:sp>
      <p:sp>
        <p:nvSpPr>
          <p:cNvPr id="179" name="Google Shape;179;p11"/>
          <p:cNvSpPr/>
          <p:nvPr/>
        </p:nvSpPr>
        <p:spPr>
          <a:xfrm>
            <a:off x="12588241" y="4023490"/>
            <a:ext cx="9621326" cy="5364396"/>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aleway"/>
              <a:ea typeface="Raleway"/>
              <a:cs typeface="Raleway"/>
              <a:sym typeface="Raleway"/>
            </a:endParaRPr>
          </a:p>
        </p:txBody>
      </p:sp>
      <p:sp>
        <p:nvSpPr>
          <p:cNvPr id="180" name="Google Shape;180;p11"/>
          <p:cNvSpPr/>
          <p:nvPr/>
        </p:nvSpPr>
        <p:spPr>
          <a:xfrm>
            <a:off x="12588241" y="10094071"/>
            <a:ext cx="9621326" cy="769441"/>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aleway"/>
              <a:ea typeface="Raleway"/>
              <a:cs typeface="Raleway"/>
              <a:sym typeface="Raleway"/>
            </a:endParaRPr>
          </a:p>
        </p:txBody>
      </p:sp>
      <p:sp>
        <p:nvSpPr>
          <p:cNvPr id="181" name="Google Shape;181;p11"/>
          <p:cNvSpPr/>
          <p:nvPr/>
        </p:nvSpPr>
        <p:spPr>
          <a:xfrm>
            <a:off x="1887237" y="3383363"/>
            <a:ext cx="6604610" cy="10332637"/>
          </a:xfrm>
          <a:custGeom>
            <a:avLst/>
            <a:gdLst/>
            <a:ahLst/>
            <a:cxnLst/>
            <a:rect l="l" t="t" r="r" b="b"/>
            <a:pathLst>
              <a:path w="8545004" h="11270913" extrusionOk="0">
                <a:moveTo>
                  <a:pt x="4272509" y="0"/>
                </a:moveTo>
                <a:cubicBezTo>
                  <a:pt x="1912866" y="0"/>
                  <a:pt x="0" y="2216369"/>
                  <a:pt x="0" y="4950399"/>
                </a:cubicBezTo>
                <a:lnTo>
                  <a:pt x="0" y="11270913"/>
                </a:lnTo>
                <a:lnTo>
                  <a:pt x="8545004" y="11270913"/>
                </a:lnTo>
                <a:lnTo>
                  <a:pt x="8545004" y="4950399"/>
                </a:lnTo>
                <a:cubicBezTo>
                  <a:pt x="8545004" y="2216369"/>
                  <a:pt x="6632153" y="0"/>
                  <a:pt x="427250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aleway"/>
              <a:ea typeface="Raleway"/>
              <a:cs typeface="Raleway"/>
              <a:sym typeface="Raleway"/>
            </a:endParaRPr>
          </a:p>
        </p:txBody>
      </p:sp>
      <p:grpSp>
        <p:nvGrpSpPr>
          <p:cNvPr id="182" name="Google Shape;182;p11"/>
          <p:cNvGrpSpPr/>
          <p:nvPr/>
        </p:nvGrpSpPr>
        <p:grpSpPr>
          <a:xfrm>
            <a:off x="1554480" y="3137403"/>
            <a:ext cx="6937367" cy="10578597"/>
            <a:chOff x="1896920" y="860303"/>
            <a:chExt cx="9718827" cy="12887894"/>
          </a:xfrm>
        </p:grpSpPr>
        <p:pic>
          <p:nvPicPr>
            <p:cNvPr id="183" name="Google Shape;183;p11" descr="A person wearing a white dress&#10;&#10;Description automatically generated with low confidence"/>
            <p:cNvPicPr preferRelativeResize="0"/>
            <p:nvPr/>
          </p:nvPicPr>
          <p:blipFill rotWithShape="1">
            <a:blip r:embed="rId3">
              <a:alphaModFix/>
            </a:blip>
            <a:srcRect/>
            <a:stretch/>
          </p:blipFill>
          <p:spPr>
            <a:xfrm>
              <a:off x="1896920" y="1939822"/>
              <a:ext cx="9718827" cy="11808375"/>
            </a:xfrm>
            <a:prstGeom prst="rect">
              <a:avLst/>
            </a:prstGeom>
            <a:noFill/>
            <a:ln>
              <a:noFill/>
            </a:ln>
          </p:spPr>
        </p:pic>
        <p:sp>
          <p:nvSpPr>
            <p:cNvPr id="184" name="Google Shape;184;p11"/>
            <p:cNvSpPr/>
            <p:nvPr/>
          </p:nvSpPr>
          <p:spPr>
            <a:xfrm rot="489652">
              <a:off x="5741323" y="1159957"/>
              <a:ext cx="4297877" cy="1065396"/>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aleway"/>
                <a:ea typeface="Raleway"/>
                <a:cs typeface="Raleway"/>
                <a:sym typeface="Raleway"/>
              </a:endParaRPr>
            </a:p>
          </p:txBody>
        </p:sp>
      </p:grpSp>
      <p:sp>
        <p:nvSpPr>
          <p:cNvPr id="185" name="Google Shape;185;p11"/>
          <p:cNvSpPr txBox="1"/>
          <p:nvPr/>
        </p:nvSpPr>
        <p:spPr>
          <a:xfrm>
            <a:off x="12807501" y="8640139"/>
            <a:ext cx="8975522" cy="2400657"/>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endParaRPr sz="15000">
              <a:solidFill>
                <a:schemeClr val="accent4"/>
              </a:solidFill>
              <a:latin typeface="Playfair Display"/>
              <a:ea typeface="Playfair Display"/>
              <a:cs typeface="Playfair Display"/>
              <a:sym typeface="Playfair Display"/>
            </a:endParaRPr>
          </a:p>
        </p:txBody>
      </p:sp>
      <p:sp>
        <p:nvSpPr>
          <p:cNvPr id="186" name="Google Shape;186;p11"/>
          <p:cNvSpPr txBox="1"/>
          <p:nvPr/>
        </p:nvSpPr>
        <p:spPr>
          <a:xfrm>
            <a:off x="12883701" y="10096343"/>
            <a:ext cx="8975400" cy="708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a:solidFill>
                  <a:schemeClr val="accent4"/>
                </a:solidFill>
                <a:latin typeface="Raleway"/>
                <a:ea typeface="Raleway"/>
                <a:cs typeface="Raleway"/>
                <a:sym typeface="Raleway"/>
              </a:rPr>
              <a:t>Questions are welcome.</a:t>
            </a:r>
            <a:endParaRPr sz="4000">
              <a:solidFill>
                <a:schemeClr val="accent4"/>
              </a:solidFill>
              <a:latin typeface="Raleway"/>
              <a:ea typeface="Raleway"/>
              <a:cs typeface="Raleway"/>
              <a:sym typeface="Raleway"/>
            </a:endParaRPr>
          </a:p>
        </p:txBody>
      </p:sp>
      <p:sp>
        <p:nvSpPr>
          <p:cNvPr id="187" name="Google Shape;187;p11"/>
          <p:cNvSpPr txBox="1"/>
          <p:nvPr/>
        </p:nvSpPr>
        <p:spPr>
          <a:xfrm>
            <a:off x="-1478365" y="620485"/>
            <a:ext cx="27334379"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chemeClr val="accent4"/>
                </a:solidFill>
                <a:latin typeface="Playfair Display"/>
                <a:ea typeface="Playfair Display"/>
                <a:cs typeface="Playfair Display"/>
                <a:sym typeface="Playfair Display"/>
              </a:rPr>
              <a:t>LIVE LIT  - LIVE LIT – LIVE LIT -  LIVE LIT  - LIVE LIT – LIVE LIT   </a:t>
            </a:r>
            <a:endParaRPr sz="2400">
              <a:solidFill>
                <a:schemeClr val="accent4"/>
              </a:solidFill>
              <a:latin typeface="Playfair Display"/>
              <a:ea typeface="Playfair Display"/>
              <a:cs typeface="Playfair Display"/>
              <a:sym typeface="Playfair Display"/>
            </a:endParaRPr>
          </a:p>
          <a:p>
            <a:pPr marL="0" marR="0" lvl="0" indent="0" algn="ctr" rtl="0">
              <a:spcBef>
                <a:spcPts val="0"/>
              </a:spcBef>
              <a:spcAft>
                <a:spcPts val="0"/>
              </a:spcAft>
              <a:buNone/>
            </a:pPr>
            <a:endParaRPr sz="2400">
              <a:solidFill>
                <a:schemeClr val="accent4"/>
              </a:solidFill>
              <a:latin typeface="Playfair Display"/>
              <a:ea typeface="Playfair Display"/>
              <a:cs typeface="Playfair Display"/>
              <a:sym typeface="Playfair Display"/>
            </a:endParaRPr>
          </a:p>
        </p:txBody>
      </p:sp>
      <p:sp>
        <p:nvSpPr>
          <p:cNvPr id="188" name="Google Shape;188;p11"/>
          <p:cNvSpPr txBox="1"/>
          <p:nvPr/>
        </p:nvSpPr>
        <p:spPr>
          <a:xfrm>
            <a:off x="13406061" y="5812899"/>
            <a:ext cx="7985700" cy="1785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000">
                <a:solidFill>
                  <a:schemeClr val="lt1"/>
                </a:solidFill>
                <a:latin typeface="Playfair Display"/>
                <a:ea typeface="Playfair Display"/>
                <a:cs typeface="Playfair Display"/>
                <a:sym typeface="Playfair Display"/>
              </a:rPr>
              <a:t>Thank you.</a:t>
            </a:r>
            <a:endParaRPr sz="11000">
              <a:solidFill>
                <a:schemeClr val="lt1"/>
              </a:solidFill>
              <a:latin typeface="Playfair Display"/>
              <a:ea typeface="Playfair Display"/>
              <a:cs typeface="Playfair Display"/>
              <a:sym typeface="Playfair Displa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2"/>
          <p:cNvSpPr/>
          <p:nvPr/>
        </p:nvSpPr>
        <p:spPr>
          <a:xfrm>
            <a:off x="0" y="1932790"/>
            <a:ext cx="11404600" cy="133979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aleway"/>
              <a:ea typeface="Raleway"/>
              <a:cs typeface="Raleway"/>
              <a:sym typeface="Raleway"/>
            </a:endParaRPr>
          </a:p>
        </p:txBody>
      </p:sp>
      <p:pic>
        <p:nvPicPr>
          <p:cNvPr id="52" name="Google Shape;52;p2"/>
          <p:cNvPicPr preferRelativeResize="0"/>
          <p:nvPr/>
        </p:nvPicPr>
        <p:blipFill rotWithShape="1">
          <a:blip r:embed="rId3">
            <a:alphaModFix/>
          </a:blip>
          <a:srcRect/>
          <a:stretch/>
        </p:blipFill>
        <p:spPr>
          <a:xfrm rot="-900000">
            <a:off x="16143044" y="1615625"/>
            <a:ext cx="10215933" cy="12769916"/>
          </a:xfrm>
          <a:prstGeom prst="rect">
            <a:avLst/>
          </a:prstGeom>
          <a:noFill/>
          <a:ln>
            <a:noFill/>
          </a:ln>
        </p:spPr>
      </p:pic>
      <p:sp>
        <p:nvSpPr>
          <p:cNvPr id="53" name="Google Shape;53;p2"/>
          <p:cNvSpPr txBox="1"/>
          <p:nvPr/>
        </p:nvSpPr>
        <p:spPr>
          <a:xfrm>
            <a:off x="1531938" y="1932790"/>
            <a:ext cx="9288462" cy="1339790"/>
          </a:xfrm>
          <a:prstGeom prst="rect">
            <a:avLst/>
          </a:prstGeom>
          <a:noFill/>
          <a:ln>
            <a:noFill/>
          </a:ln>
        </p:spPr>
        <p:txBody>
          <a:bodyPr spcFirstLastPara="1" wrap="square" lIns="91425" tIns="45700" rIns="91425" bIns="45700" anchor="b" anchorCtr="0">
            <a:spAutoFit/>
          </a:bodyPr>
          <a:lstStyle/>
          <a:p>
            <a:pPr marL="0" marR="0" lvl="0" indent="0" algn="l" rtl="0">
              <a:lnSpc>
                <a:spcPct val="110000"/>
              </a:lnSpc>
              <a:spcBef>
                <a:spcPts val="0"/>
              </a:spcBef>
              <a:spcAft>
                <a:spcPts val="0"/>
              </a:spcAft>
              <a:buNone/>
            </a:pPr>
            <a:r>
              <a:rPr lang="en-US" sz="8000" b="1">
                <a:solidFill>
                  <a:schemeClr val="lt1"/>
                </a:solidFill>
                <a:latin typeface="Playfair Display"/>
                <a:ea typeface="Playfair Display"/>
                <a:cs typeface="Playfair Display"/>
                <a:sym typeface="Playfair Display"/>
              </a:rPr>
              <a:t>Table of Contents</a:t>
            </a:r>
            <a:endParaRPr/>
          </a:p>
        </p:txBody>
      </p:sp>
      <p:sp>
        <p:nvSpPr>
          <p:cNvPr id="54" name="Google Shape;54;p2"/>
          <p:cNvSpPr txBox="1"/>
          <p:nvPr/>
        </p:nvSpPr>
        <p:spPr>
          <a:xfrm>
            <a:off x="1650856" y="4918616"/>
            <a:ext cx="7269480" cy="769441"/>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n-US" sz="4400" b="1">
                <a:solidFill>
                  <a:schemeClr val="dk2"/>
                </a:solidFill>
                <a:latin typeface="Times New Roman"/>
                <a:ea typeface="Times New Roman"/>
                <a:cs typeface="Times New Roman"/>
                <a:sym typeface="Times New Roman"/>
              </a:rPr>
              <a:t>1. Company Background</a:t>
            </a:r>
            <a:endParaRPr sz="4400" b="1">
              <a:solidFill>
                <a:schemeClr val="dk2"/>
              </a:solidFill>
              <a:latin typeface="Times New Roman"/>
              <a:ea typeface="Times New Roman"/>
              <a:cs typeface="Times New Roman"/>
              <a:sym typeface="Times New Roman"/>
            </a:endParaRPr>
          </a:p>
        </p:txBody>
      </p:sp>
      <p:sp>
        <p:nvSpPr>
          <p:cNvPr id="55" name="Google Shape;55;p2"/>
          <p:cNvSpPr txBox="1"/>
          <p:nvPr/>
        </p:nvSpPr>
        <p:spPr>
          <a:xfrm>
            <a:off x="1650858" y="7304007"/>
            <a:ext cx="7269480" cy="769441"/>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n-US" sz="4400" b="1">
                <a:solidFill>
                  <a:schemeClr val="dk2"/>
                </a:solidFill>
                <a:latin typeface="Times New Roman"/>
                <a:ea typeface="Times New Roman"/>
                <a:cs typeface="Times New Roman"/>
                <a:sym typeface="Times New Roman"/>
              </a:rPr>
              <a:t>2. Process Description</a:t>
            </a:r>
            <a:endParaRPr sz="4400" b="1">
              <a:solidFill>
                <a:schemeClr val="dk2"/>
              </a:solidFill>
              <a:latin typeface="Times New Roman"/>
              <a:ea typeface="Times New Roman"/>
              <a:cs typeface="Times New Roman"/>
              <a:sym typeface="Times New Roman"/>
            </a:endParaRPr>
          </a:p>
        </p:txBody>
      </p:sp>
      <p:sp>
        <p:nvSpPr>
          <p:cNvPr id="56" name="Google Shape;56;p2"/>
          <p:cNvSpPr txBox="1"/>
          <p:nvPr/>
        </p:nvSpPr>
        <p:spPr>
          <a:xfrm>
            <a:off x="1650856" y="9689398"/>
            <a:ext cx="7269480" cy="769441"/>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n-US" sz="4400" b="1">
                <a:solidFill>
                  <a:schemeClr val="dk2"/>
                </a:solidFill>
                <a:latin typeface="Times New Roman"/>
                <a:ea typeface="Times New Roman"/>
                <a:cs typeface="Times New Roman"/>
                <a:sym typeface="Times New Roman"/>
              </a:rPr>
              <a:t>3. Data Collection</a:t>
            </a:r>
            <a:endParaRPr sz="4400" b="1">
              <a:solidFill>
                <a:schemeClr val="dk2"/>
              </a:solidFill>
              <a:latin typeface="Times New Roman"/>
              <a:ea typeface="Times New Roman"/>
              <a:cs typeface="Times New Roman"/>
              <a:sym typeface="Times New Roman"/>
            </a:endParaRPr>
          </a:p>
        </p:txBody>
      </p:sp>
      <p:sp>
        <p:nvSpPr>
          <p:cNvPr id="57" name="Google Shape;57;p2"/>
          <p:cNvSpPr txBox="1"/>
          <p:nvPr/>
        </p:nvSpPr>
        <p:spPr>
          <a:xfrm>
            <a:off x="9713106" y="4918616"/>
            <a:ext cx="7269480" cy="769441"/>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n-US" sz="4400" b="1">
                <a:solidFill>
                  <a:schemeClr val="dk2"/>
                </a:solidFill>
                <a:latin typeface="Times New Roman"/>
                <a:ea typeface="Times New Roman"/>
                <a:cs typeface="Times New Roman"/>
                <a:sym typeface="Times New Roman"/>
              </a:rPr>
              <a:t>4. Problem Analysis</a:t>
            </a:r>
            <a:endParaRPr sz="4400" b="1">
              <a:solidFill>
                <a:schemeClr val="dk2"/>
              </a:solidFill>
              <a:latin typeface="Times New Roman"/>
              <a:ea typeface="Times New Roman"/>
              <a:cs typeface="Times New Roman"/>
              <a:sym typeface="Times New Roman"/>
            </a:endParaRPr>
          </a:p>
        </p:txBody>
      </p:sp>
      <p:sp>
        <p:nvSpPr>
          <p:cNvPr id="58" name="Google Shape;58;p2"/>
          <p:cNvSpPr txBox="1"/>
          <p:nvPr/>
        </p:nvSpPr>
        <p:spPr>
          <a:xfrm>
            <a:off x="9713106" y="7304007"/>
            <a:ext cx="7269480" cy="769441"/>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n-US" sz="4400" b="1">
                <a:solidFill>
                  <a:schemeClr val="dk2"/>
                </a:solidFill>
                <a:latin typeface="Times New Roman"/>
                <a:ea typeface="Times New Roman"/>
                <a:cs typeface="Times New Roman"/>
                <a:sym typeface="Times New Roman"/>
              </a:rPr>
              <a:t>5. Process Analysis</a:t>
            </a:r>
            <a:endParaRPr sz="4400" b="1">
              <a:solidFill>
                <a:schemeClr val="dk2"/>
              </a:solidFill>
              <a:latin typeface="Times New Roman"/>
              <a:ea typeface="Times New Roman"/>
              <a:cs typeface="Times New Roman"/>
              <a:sym typeface="Times New Roman"/>
            </a:endParaRPr>
          </a:p>
        </p:txBody>
      </p:sp>
      <p:sp>
        <p:nvSpPr>
          <p:cNvPr id="59" name="Google Shape;59;p2"/>
          <p:cNvSpPr txBox="1"/>
          <p:nvPr/>
        </p:nvSpPr>
        <p:spPr>
          <a:xfrm>
            <a:off x="9713100" y="9689399"/>
            <a:ext cx="7269600" cy="769500"/>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n-US" sz="4400" b="1">
                <a:solidFill>
                  <a:schemeClr val="dk2"/>
                </a:solidFill>
                <a:latin typeface="Times New Roman"/>
                <a:ea typeface="Times New Roman"/>
                <a:cs typeface="Times New Roman"/>
                <a:sym typeface="Times New Roman"/>
              </a:rPr>
              <a:t>6. Recommendations </a:t>
            </a:r>
            <a:endParaRPr sz="4400" b="1">
              <a:solidFill>
                <a:schemeClr val="dk2"/>
              </a:solidFill>
              <a:latin typeface="Times New Roman"/>
              <a:ea typeface="Times New Roman"/>
              <a:cs typeface="Times New Roman"/>
              <a:sym typeface="Times New Roman"/>
            </a:endParaRPr>
          </a:p>
        </p:txBody>
      </p:sp>
      <p:cxnSp>
        <p:nvCxnSpPr>
          <p:cNvPr id="60" name="Google Shape;60;p2"/>
          <p:cNvCxnSpPr/>
          <p:nvPr/>
        </p:nvCxnSpPr>
        <p:spPr>
          <a:xfrm>
            <a:off x="2316480" y="5688057"/>
            <a:ext cx="5394960" cy="0"/>
          </a:xfrm>
          <a:prstGeom prst="straightConnector1">
            <a:avLst/>
          </a:prstGeom>
          <a:noFill/>
          <a:ln w="76200" cap="flat" cmpd="sng">
            <a:solidFill>
              <a:schemeClr val="lt1"/>
            </a:solidFill>
            <a:prstDash val="solid"/>
            <a:miter lim="800000"/>
            <a:headEnd type="none" w="sm" len="sm"/>
            <a:tailEnd type="none" w="sm" len="sm"/>
          </a:ln>
        </p:spPr>
      </p:cxnSp>
      <p:cxnSp>
        <p:nvCxnSpPr>
          <p:cNvPr id="61" name="Google Shape;61;p2"/>
          <p:cNvCxnSpPr/>
          <p:nvPr/>
        </p:nvCxnSpPr>
        <p:spPr>
          <a:xfrm>
            <a:off x="2316480" y="8073448"/>
            <a:ext cx="4663440" cy="0"/>
          </a:xfrm>
          <a:prstGeom prst="straightConnector1">
            <a:avLst/>
          </a:prstGeom>
          <a:noFill/>
          <a:ln w="76200" cap="flat" cmpd="sng">
            <a:solidFill>
              <a:schemeClr val="lt1"/>
            </a:solidFill>
            <a:prstDash val="solid"/>
            <a:miter lim="800000"/>
            <a:headEnd type="none" w="sm" len="sm"/>
            <a:tailEnd type="none" w="sm" len="sm"/>
          </a:ln>
        </p:spPr>
      </p:cxnSp>
      <p:cxnSp>
        <p:nvCxnSpPr>
          <p:cNvPr id="62" name="Google Shape;62;p2"/>
          <p:cNvCxnSpPr/>
          <p:nvPr/>
        </p:nvCxnSpPr>
        <p:spPr>
          <a:xfrm>
            <a:off x="2316480" y="10458839"/>
            <a:ext cx="3657600" cy="0"/>
          </a:xfrm>
          <a:prstGeom prst="straightConnector1">
            <a:avLst/>
          </a:prstGeom>
          <a:noFill/>
          <a:ln w="76200" cap="flat" cmpd="sng">
            <a:solidFill>
              <a:schemeClr val="lt1"/>
            </a:solidFill>
            <a:prstDash val="solid"/>
            <a:miter lim="800000"/>
            <a:headEnd type="none" w="sm" len="sm"/>
            <a:tailEnd type="none" w="sm" len="sm"/>
          </a:ln>
        </p:spPr>
      </p:cxnSp>
      <p:cxnSp>
        <p:nvCxnSpPr>
          <p:cNvPr id="63" name="Google Shape;63;p2"/>
          <p:cNvCxnSpPr/>
          <p:nvPr/>
        </p:nvCxnSpPr>
        <p:spPr>
          <a:xfrm rot="10800000" flipH="1">
            <a:off x="10393680" y="5617857"/>
            <a:ext cx="4197900" cy="70200"/>
          </a:xfrm>
          <a:prstGeom prst="straightConnector1">
            <a:avLst/>
          </a:prstGeom>
          <a:noFill/>
          <a:ln w="76200" cap="flat" cmpd="sng">
            <a:solidFill>
              <a:schemeClr val="lt1"/>
            </a:solidFill>
            <a:prstDash val="solid"/>
            <a:miter lim="800000"/>
            <a:headEnd type="none" w="sm" len="sm"/>
            <a:tailEnd type="none" w="sm" len="sm"/>
          </a:ln>
        </p:spPr>
      </p:cxnSp>
      <p:cxnSp>
        <p:nvCxnSpPr>
          <p:cNvPr id="64" name="Google Shape;64;p2"/>
          <p:cNvCxnSpPr/>
          <p:nvPr/>
        </p:nvCxnSpPr>
        <p:spPr>
          <a:xfrm>
            <a:off x="10393680" y="8073448"/>
            <a:ext cx="3901440" cy="0"/>
          </a:xfrm>
          <a:prstGeom prst="straightConnector1">
            <a:avLst/>
          </a:prstGeom>
          <a:noFill/>
          <a:ln w="76200" cap="flat" cmpd="sng">
            <a:solidFill>
              <a:schemeClr val="lt1"/>
            </a:solidFill>
            <a:prstDash val="solid"/>
            <a:miter lim="800000"/>
            <a:headEnd type="none" w="sm" len="sm"/>
            <a:tailEnd type="none" w="sm" len="sm"/>
          </a:ln>
        </p:spPr>
      </p:cxnSp>
      <p:cxnSp>
        <p:nvCxnSpPr>
          <p:cNvPr id="65" name="Google Shape;65;p2"/>
          <p:cNvCxnSpPr/>
          <p:nvPr/>
        </p:nvCxnSpPr>
        <p:spPr>
          <a:xfrm>
            <a:off x="10393680" y="10458839"/>
            <a:ext cx="4270865" cy="0"/>
          </a:xfrm>
          <a:prstGeom prst="straightConnector1">
            <a:avLst/>
          </a:prstGeom>
          <a:noFill/>
          <a:ln w="76200" cap="flat" cmpd="sng">
            <a:solidFill>
              <a:schemeClr val="lt1"/>
            </a:solidFill>
            <a:prstDash val="solid"/>
            <a:miter lim="800000"/>
            <a:headEnd type="none" w="sm" len="sm"/>
            <a:tailEnd type="none" w="sm" len="sm"/>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9"/>
        <p:cNvGrpSpPr/>
        <p:nvPr/>
      </p:nvGrpSpPr>
      <p:grpSpPr>
        <a:xfrm>
          <a:off x="0" y="0"/>
          <a:ext cx="0" cy="0"/>
          <a:chOff x="0" y="0"/>
          <a:chExt cx="0" cy="0"/>
        </a:xfrm>
      </p:grpSpPr>
      <p:sp>
        <p:nvSpPr>
          <p:cNvPr id="70" name="Google Shape;70;p3"/>
          <p:cNvSpPr/>
          <p:nvPr/>
        </p:nvSpPr>
        <p:spPr>
          <a:xfrm>
            <a:off x="16328571" y="12123057"/>
            <a:ext cx="8049079" cy="1143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aleway"/>
              <a:ea typeface="Raleway"/>
              <a:cs typeface="Raleway"/>
              <a:sym typeface="Raleway"/>
            </a:endParaRPr>
          </a:p>
        </p:txBody>
      </p:sp>
      <p:sp>
        <p:nvSpPr>
          <p:cNvPr id="71" name="Google Shape;71;p3"/>
          <p:cNvSpPr/>
          <p:nvPr/>
        </p:nvSpPr>
        <p:spPr>
          <a:xfrm rot="-5400000">
            <a:off x="16218546" y="6627169"/>
            <a:ext cx="13716000" cy="461665"/>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aleway"/>
              <a:ea typeface="Raleway"/>
              <a:cs typeface="Raleway"/>
              <a:sym typeface="Raleway"/>
            </a:endParaRPr>
          </a:p>
        </p:txBody>
      </p:sp>
      <p:sp>
        <p:nvSpPr>
          <p:cNvPr id="72" name="Google Shape;72;p3"/>
          <p:cNvSpPr txBox="1"/>
          <p:nvPr/>
        </p:nvSpPr>
        <p:spPr>
          <a:xfrm rot="-5400000">
            <a:off x="14389746" y="6257836"/>
            <a:ext cx="17373600" cy="120032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400">
                <a:solidFill>
                  <a:schemeClr val="accent4"/>
                </a:solidFill>
                <a:latin typeface="Playfair Display"/>
                <a:ea typeface="Playfair Display"/>
                <a:cs typeface="Playfair Display"/>
                <a:sym typeface="Playfair Display"/>
              </a:rPr>
              <a:t>LIVE LIT  - LIVE LIT – LIVE LIT -  LIVE LIT  - LIVE LIT – LIVE LIT   </a:t>
            </a:r>
            <a:endParaRPr sz="2400">
              <a:solidFill>
                <a:schemeClr val="accent4"/>
              </a:solidFill>
              <a:latin typeface="Playfair Display"/>
              <a:ea typeface="Playfair Display"/>
              <a:cs typeface="Playfair Display"/>
              <a:sym typeface="Playfair Display"/>
            </a:endParaRPr>
          </a:p>
          <a:p>
            <a:pPr marL="0" marR="0" lvl="0" indent="0" algn="ctr" rtl="0">
              <a:spcBef>
                <a:spcPts val="0"/>
              </a:spcBef>
              <a:spcAft>
                <a:spcPts val="0"/>
              </a:spcAft>
              <a:buNone/>
            </a:pPr>
            <a:r>
              <a:rPr lang="en-US" sz="2400">
                <a:solidFill>
                  <a:schemeClr val="accent4"/>
                </a:solidFill>
                <a:latin typeface="Playfair Display"/>
                <a:ea typeface="Playfair Display"/>
                <a:cs typeface="Playfair Display"/>
                <a:sym typeface="Playfair Display"/>
              </a:rPr>
              <a:t>LIVE LIT  - LIVE LIT – LIVE LIT -  LIVE LIT  - LIVE LIT – LIVE LIT   </a:t>
            </a:r>
            <a:endParaRPr sz="2400">
              <a:solidFill>
                <a:schemeClr val="accent4"/>
              </a:solidFill>
              <a:latin typeface="Playfair Display"/>
              <a:ea typeface="Playfair Display"/>
              <a:cs typeface="Playfair Display"/>
              <a:sym typeface="Playfair Display"/>
            </a:endParaRPr>
          </a:p>
          <a:p>
            <a:pPr marL="0" marR="0" lvl="0" indent="0" algn="ctr" rtl="0">
              <a:spcBef>
                <a:spcPts val="0"/>
              </a:spcBef>
              <a:spcAft>
                <a:spcPts val="0"/>
              </a:spcAft>
              <a:buNone/>
            </a:pPr>
            <a:endParaRPr sz="2400">
              <a:solidFill>
                <a:schemeClr val="accent4"/>
              </a:solidFill>
              <a:latin typeface="Playfair Display"/>
              <a:ea typeface="Playfair Display"/>
              <a:cs typeface="Playfair Display"/>
              <a:sym typeface="Playfair Display"/>
            </a:endParaRPr>
          </a:p>
        </p:txBody>
      </p:sp>
      <p:sp>
        <p:nvSpPr>
          <p:cNvPr id="73" name="Google Shape;73;p3"/>
          <p:cNvSpPr txBox="1"/>
          <p:nvPr/>
        </p:nvSpPr>
        <p:spPr>
          <a:xfrm>
            <a:off x="2364767" y="1912556"/>
            <a:ext cx="8138100" cy="2678100"/>
          </a:xfrm>
          <a:prstGeom prst="rect">
            <a:avLst/>
          </a:prstGeom>
          <a:noFill/>
          <a:ln>
            <a:noFill/>
          </a:ln>
        </p:spPr>
        <p:txBody>
          <a:bodyPr spcFirstLastPara="1" wrap="square" lIns="91425" tIns="45700" rIns="91425" bIns="45700" anchor="b" anchorCtr="0">
            <a:spAutoFit/>
          </a:bodyPr>
          <a:lstStyle/>
          <a:p>
            <a:pPr marL="0" marR="0" lvl="0" indent="0" algn="l" rtl="0">
              <a:lnSpc>
                <a:spcPct val="110000"/>
              </a:lnSpc>
              <a:spcBef>
                <a:spcPts val="0"/>
              </a:spcBef>
              <a:spcAft>
                <a:spcPts val="0"/>
              </a:spcAft>
              <a:buNone/>
            </a:pPr>
            <a:r>
              <a:rPr lang="en-US" sz="8000" b="1">
                <a:solidFill>
                  <a:srgbClr val="EA2E83"/>
                </a:solidFill>
                <a:latin typeface="Playfair Display"/>
                <a:ea typeface="Playfair Display"/>
                <a:cs typeface="Playfair Display"/>
                <a:sym typeface="Playfair Display"/>
              </a:rPr>
              <a:t>Company Background</a:t>
            </a:r>
            <a:endParaRPr sz="8000" b="1">
              <a:solidFill>
                <a:srgbClr val="EA2E83"/>
              </a:solidFill>
              <a:latin typeface="Playfair Display"/>
              <a:ea typeface="Playfair Display"/>
              <a:cs typeface="Playfair Display"/>
              <a:sym typeface="Playfair Display"/>
            </a:endParaRPr>
          </a:p>
        </p:txBody>
      </p:sp>
      <p:sp>
        <p:nvSpPr>
          <p:cNvPr id="74" name="Google Shape;74;p3"/>
          <p:cNvSpPr txBox="1"/>
          <p:nvPr/>
        </p:nvSpPr>
        <p:spPr>
          <a:xfrm>
            <a:off x="2627976" y="5876975"/>
            <a:ext cx="9099300" cy="5510400"/>
          </a:xfrm>
          <a:prstGeom prst="rect">
            <a:avLst/>
          </a:prstGeom>
          <a:noFill/>
          <a:ln>
            <a:noFill/>
          </a:ln>
        </p:spPr>
        <p:txBody>
          <a:bodyPr spcFirstLastPara="1" wrap="square" lIns="91425" tIns="45700" rIns="91425" bIns="45700" anchor="t" anchorCtr="0">
            <a:spAutoFit/>
          </a:bodyPr>
          <a:lstStyle/>
          <a:p>
            <a:pPr marL="457200" marR="0" lvl="0" indent="-520700" algn="l" rtl="0">
              <a:lnSpc>
                <a:spcPct val="130000"/>
              </a:lnSpc>
              <a:spcBef>
                <a:spcPts val="0"/>
              </a:spcBef>
              <a:spcAft>
                <a:spcPts val="0"/>
              </a:spcAft>
              <a:buClr>
                <a:srgbClr val="EA2E83"/>
              </a:buClr>
              <a:buSzPts val="4000"/>
              <a:buFont typeface="Times New Roman"/>
              <a:buChar char="❑"/>
            </a:pPr>
            <a:r>
              <a:rPr lang="en-US" sz="4000">
                <a:solidFill>
                  <a:srgbClr val="EA2E83"/>
                </a:solidFill>
                <a:latin typeface="Times New Roman"/>
                <a:ea typeface="Times New Roman"/>
                <a:cs typeface="Times New Roman"/>
                <a:sym typeface="Times New Roman"/>
              </a:rPr>
              <a:t>Boston-based fashion company</a:t>
            </a:r>
            <a:endParaRPr sz="4000">
              <a:solidFill>
                <a:srgbClr val="EA2E83"/>
              </a:solidFill>
              <a:latin typeface="Times New Roman"/>
              <a:ea typeface="Times New Roman"/>
              <a:cs typeface="Times New Roman"/>
              <a:sym typeface="Times New Roman"/>
            </a:endParaRPr>
          </a:p>
          <a:p>
            <a:pPr marL="457200" marR="0" lvl="0" indent="-520700" algn="l" rtl="0">
              <a:lnSpc>
                <a:spcPct val="130000"/>
              </a:lnSpc>
              <a:spcBef>
                <a:spcPts val="0"/>
              </a:spcBef>
              <a:spcAft>
                <a:spcPts val="0"/>
              </a:spcAft>
              <a:buClr>
                <a:srgbClr val="EA2E83"/>
              </a:buClr>
              <a:buSzPts val="4000"/>
              <a:buFont typeface="Times New Roman"/>
              <a:buChar char="❑"/>
            </a:pPr>
            <a:r>
              <a:rPr lang="en-US" sz="4000">
                <a:solidFill>
                  <a:srgbClr val="EA2E83"/>
                </a:solidFill>
                <a:latin typeface="Times New Roman"/>
                <a:ea typeface="Times New Roman"/>
                <a:cs typeface="Times New Roman"/>
                <a:sym typeface="Times New Roman"/>
              </a:rPr>
              <a:t>Offers chic womens’ clothing, shoes, &amp; accessories</a:t>
            </a:r>
            <a:endParaRPr sz="4000">
              <a:solidFill>
                <a:srgbClr val="EA2E83"/>
              </a:solidFill>
              <a:latin typeface="Times New Roman"/>
              <a:ea typeface="Times New Roman"/>
              <a:cs typeface="Times New Roman"/>
              <a:sym typeface="Times New Roman"/>
            </a:endParaRPr>
          </a:p>
          <a:p>
            <a:pPr marL="457200" marR="0" lvl="0" indent="-520700" algn="l" rtl="0">
              <a:lnSpc>
                <a:spcPct val="130000"/>
              </a:lnSpc>
              <a:spcBef>
                <a:spcPts val="0"/>
              </a:spcBef>
              <a:spcAft>
                <a:spcPts val="0"/>
              </a:spcAft>
              <a:buClr>
                <a:srgbClr val="EA2E83"/>
              </a:buClr>
              <a:buSzPts val="4000"/>
              <a:buFont typeface="Times New Roman"/>
              <a:buChar char="❑"/>
            </a:pPr>
            <a:r>
              <a:rPr lang="en-US" sz="4000">
                <a:solidFill>
                  <a:srgbClr val="EA2E83"/>
                </a:solidFill>
                <a:latin typeface="Times New Roman"/>
                <a:ea typeface="Times New Roman"/>
                <a:cs typeface="Times New Roman"/>
                <a:sym typeface="Times New Roman"/>
              </a:rPr>
              <a:t>Boutique retailer</a:t>
            </a:r>
            <a:endParaRPr sz="4000">
              <a:solidFill>
                <a:srgbClr val="EA2E83"/>
              </a:solidFill>
              <a:latin typeface="Times New Roman"/>
              <a:ea typeface="Times New Roman"/>
              <a:cs typeface="Times New Roman"/>
              <a:sym typeface="Times New Roman"/>
            </a:endParaRPr>
          </a:p>
          <a:p>
            <a:pPr marL="457200" marR="0" lvl="0" indent="-520700" algn="l" rtl="0">
              <a:lnSpc>
                <a:spcPct val="130000"/>
              </a:lnSpc>
              <a:spcBef>
                <a:spcPts val="0"/>
              </a:spcBef>
              <a:spcAft>
                <a:spcPts val="0"/>
              </a:spcAft>
              <a:buClr>
                <a:srgbClr val="EA2E83"/>
              </a:buClr>
              <a:buSzPts val="4000"/>
              <a:buFont typeface="Times New Roman"/>
              <a:buChar char="❑"/>
            </a:pPr>
            <a:r>
              <a:rPr lang="en-US" sz="4000">
                <a:solidFill>
                  <a:srgbClr val="EA2E83"/>
                </a:solidFill>
                <a:latin typeface="Times New Roman"/>
                <a:ea typeface="Times New Roman"/>
                <a:cs typeface="Times New Roman"/>
                <a:sym typeface="Times New Roman"/>
              </a:rPr>
              <a:t>Does not manufacture, but re-sells</a:t>
            </a:r>
            <a:endParaRPr sz="4000">
              <a:solidFill>
                <a:srgbClr val="EA2E83"/>
              </a:solidFill>
              <a:latin typeface="Times New Roman"/>
              <a:ea typeface="Times New Roman"/>
              <a:cs typeface="Times New Roman"/>
              <a:sym typeface="Times New Roman"/>
            </a:endParaRPr>
          </a:p>
          <a:p>
            <a:pPr marL="457200" marR="0" lvl="0" indent="0" algn="l" rtl="0">
              <a:lnSpc>
                <a:spcPct val="130000"/>
              </a:lnSpc>
              <a:spcBef>
                <a:spcPts val="0"/>
              </a:spcBef>
              <a:spcAft>
                <a:spcPts val="0"/>
              </a:spcAft>
              <a:buNone/>
            </a:pPr>
            <a:endParaRPr sz="4000">
              <a:solidFill>
                <a:srgbClr val="EA2E83"/>
              </a:solidFill>
              <a:latin typeface="Times New Roman"/>
              <a:ea typeface="Times New Roman"/>
              <a:cs typeface="Times New Roman"/>
              <a:sym typeface="Times New Roman"/>
            </a:endParaRPr>
          </a:p>
          <a:p>
            <a:pPr marL="457200" marR="0" lvl="0" indent="-520700" algn="l" rtl="0">
              <a:lnSpc>
                <a:spcPct val="130000"/>
              </a:lnSpc>
              <a:spcBef>
                <a:spcPts val="0"/>
              </a:spcBef>
              <a:spcAft>
                <a:spcPts val="0"/>
              </a:spcAft>
              <a:buClr>
                <a:srgbClr val="EA2E83"/>
              </a:buClr>
              <a:buSzPts val="4000"/>
              <a:buFont typeface="Times New Roman"/>
              <a:buChar char="❑"/>
            </a:pPr>
            <a:r>
              <a:rPr lang="en-US" sz="4000">
                <a:solidFill>
                  <a:srgbClr val="EA2E83"/>
                </a:solidFill>
                <a:latin typeface="Times New Roman"/>
                <a:ea typeface="Times New Roman"/>
                <a:cs typeface="Times New Roman"/>
                <a:sym typeface="Times New Roman"/>
              </a:rPr>
              <a:t>Competitive Advantage - styling services</a:t>
            </a:r>
            <a:endParaRPr sz="4000">
              <a:solidFill>
                <a:srgbClr val="EA2E83"/>
              </a:solidFill>
              <a:latin typeface="Times New Roman"/>
              <a:ea typeface="Times New Roman"/>
              <a:cs typeface="Times New Roman"/>
              <a:sym typeface="Times New Roman"/>
            </a:endParaRPr>
          </a:p>
        </p:txBody>
      </p:sp>
      <p:pic>
        <p:nvPicPr>
          <p:cNvPr id="75" name="Google Shape;75;p3" descr="ireside Tunic Ivory, Sweater by Free People | LIT Boutique"/>
          <p:cNvPicPr preferRelativeResize="0"/>
          <p:nvPr/>
        </p:nvPicPr>
        <p:blipFill rotWithShape="1">
          <a:blip r:embed="rId3">
            <a:alphaModFix/>
          </a:blip>
          <a:srcRect/>
          <a:stretch/>
        </p:blipFill>
        <p:spPr>
          <a:xfrm>
            <a:off x="13985391" y="1015462"/>
            <a:ext cx="7790051" cy="11685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9"/>
        <p:cNvGrpSpPr/>
        <p:nvPr/>
      </p:nvGrpSpPr>
      <p:grpSpPr>
        <a:xfrm>
          <a:off x="0" y="0"/>
          <a:ext cx="0" cy="0"/>
          <a:chOff x="0" y="0"/>
          <a:chExt cx="0" cy="0"/>
        </a:xfrm>
      </p:grpSpPr>
      <p:sp>
        <p:nvSpPr>
          <p:cNvPr id="80" name="Google Shape;80;p4"/>
          <p:cNvSpPr/>
          <p:nvPr/>
        </p:nvSpPr>
        <p:spPr>
          <a:xfrm>
            <a:off x="16931137" y="0"/>
            <a:ext cx="7425319" cy="958487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aleway"/>
              <a:ea typeface="Raleway"/>
              <a:cs typeface="Raleway"/>
              <a:sym typeface="Raleway"/>
            </a:endParaRPr>
          </a:p>
        </p:txBody>
      </p:sp>
      <p:sp>
        <p:nvSpPr>
          <p:cNvPr id="81" name="Google Shape;81;p4"/>
          <p:cNvSpPr/>
          <p:nvPr/>
        </p:nvSpPr>
        <p:spPr>
          <a:xfrm>
            <a:off x="-127" y="12533085"/>
            <a:ext cx="24377904" cy="461665"/>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aleway"/>
              <a:ea typeface="Raleway"/>
              <a:cs typeface="Raleway"/>
              <a:sym typeface="Raleway"/>
            </a:endParaRPr>
          </a:p>
        </p:txBody>
      </p:sp>
      <p:sp>
        <p:nvSpPr>
          <p:cNvPr id="82" name="Google Shape;82;p4"/>
          <p:cNvSpPr txBox="1"/>
          <p:nvPr/>
        </p:nvSpPr>
        <p:spPr>
          <a:xfrm>
            <a:off x="-1478365" y="12533085"/>
            <a:ext cx="27334379"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chemeClr val="accent4"/>
                </a:solidFill>
                <a:latin typeface="Playfair Display"/>
                <a:ea typeface="Playfair Display"/>
                <a:cs typeface="Playfair Display"/>
                <a:sym typeface="Playfair Display"/>
              </a:rPr>
              <a:t>LIVE LIT  - LIVE LIT – LIVE LIT -  LIVE LIT  - LIVE LIT – LIVE LIT   </a:t>
            </a:r>
            <a:endParaRPr sz="2400">
              <a:solidFill>
                <a:schemeClr val="accent4"/>
              </a:solidFill>
              <a:latin typeface="Playfair Display"/>
              <a:ea typeface="Playfair Display"/>
              <a:cs typeface="Playfair Display"/>
              <a:sym typeface="Playfair Display"/>
            </a:endParaRPr>
          </a:p>
          <a:p>
            <a:pPr marL="0" marR="0" lvl="0" indent="0" algn="ctr" rtl="0">
              <a:spcBef>
                <a:spcPts val="0"/>
              </a:spcBef>
              <a:spcAft>
                <a:spcPts val="0"/>
              </a:spcAft>
              <a:buNone/>
            </a:pPr>
            <a:r>
              <a:rPr lang="en-US" sz="2400">
                <a:solidFill>
                  <a:schemeClr val="accent4"/>
                </a:solidFill>
                <a:latin typeface="Playfair Display"/>
                <a:ea typeface="Playfair Display"/>
                <a:cs typeface="Playfair Display"/>
                <a:sym typeface="Playfair Display"/>
              </a:rPr>
              <a:t>LIVE LIT  - LIVE LIT – LIVE LIT -  LIVE LIT  - LIVE LIT – LIVE LIT   </a:t>
            </a:r>
            <a:endParaRPr sz="2400">
              <a:solidFill>
                <a:schemeClr val="accent4"/>
              </a:solidFill>
              <a:latin typeface="Playfair Display"/>
              <a:ea typeface="Playfair Display"/>
              <a:cs typeface="Playfair Display"/>
              <a:sym typeface="Playfair Display"/>
            </a:endParaRPr>
          </a:p>
          <a:p>
            <a:pPr marL="0" marR="0" lvl="0" indent="0" algn="ctr" rtl="0">
              <a:spcBef>
                <a:spcPts val="0"/>
              </a:spcBef>
              <a:spcAft>
                <a:spcPts val="0"/>
              </a:spcAft>
              <a:buNone/>
            </a:pPr>
            <a:endParaRPr sz="2400">
              <a:solidFill>
                <a:schemeClr val="accent4"/>
              </a:solidFill>
              <a:latin typeface="Playfair Display"/>
              <a:ea typeface="Playfair Display"/>
              <a:cs typeface="Playfair Display"/>
              <a:sym typeface="Playfair Display"/>
            </a:endParaRPr>
          </a:p>
        </p:txBody>
      </p:sp>
      <p:sp>
        <p:nvSpPr>
          <p:cNvPr id="83" name="Google Shape;83;p4"/>
          <p:cNvSpPr txBox="1"/>
          <p:nvPr/>
        </p:nvSpPr>
        <p:spPr>
          <a:xfrm>
            <a:off x="2451857" y="1596904"/>
            <a:ext cx="8138100" cy="2678100"/>
          </a:xfrm>
          <a:prstGeom prst="rect">
            <a:avLst/>
          </a:prstGeom>
          <a:noFill/>
          <a:ln>
            <a:noFill/>
          </a:ln>
        </p:spPr>
        <p:txBody>
          <a:bodyPr spcFirstLastPara="1" wrap="square" lIns="91425" tIns="45700" rIns="91425" bIns="45700" anchor="b" anchorCtr="0">
            <a:spAutoFit/>
          </a:bodyPr>
          <a:lstStyle/>
          <a:p>
            <a:pPr marL="0" marR="0" lvl="0" indent="0" algn="l" rtl="0">
              <a:lnSpc>
                <a:spcPct val="110000"/>
              </a:lnSpc>
              <a:spcBef>
                <a:spcPts val="0"/>
              </a:spcBef>
              <a:spcAft>
                <a:spcPts val="0"/>
              </a:spcAft>
              <a:buNone/>
            </a:pPr>
            <a:r>
              <a:rPr lang="en-US" sz="8000" b="1">
                <a:solidFill>
                  <a:srgbClr val="EA2E83"/>
                </a:solidFill>
                <a:latin typeface="Playfair Display"/>
                <a:ea typeface="Playfair Display"/>
                <a:cs typeface="Playfair Display"/>
                <a:sym typeface="Playfair Display"/>
              </a:rPr>
              <a:t>Process Description</a:t>
            </a:r>
            <a:endParaRPr sz="8000" b="1">
              <a:solidFill>
                <a:srgbClr val="EA2E83"/>
              </a:solidFill>
              <a:latin typeface="Playfair Display"/>
              <a:ea typeface="Playfair Display"/>
              <a:cs typeface="Playfair Display"/>
              <a:sym typeface="Playfair Display"/>
            </a:endParaRPr>
          </a:p>
        </p:txBody>
      </p:sp>
      <p:sp>
        <p:nvSpPr>
          <p:cNvPr id="84" name="Google Shape;84;p4"/>
          <p:cNvSpPr txBox="1"/>
          <p:nvPr/>
        </p:nvSpPr>
        <p:spPr>
          <a:xfrm>
            <a:off x="2800624" y="5239425"/>
            <a:ext cx="9388200" cy="5510400"/>
          </a:xfrm>
          <a:prstGeom prst="rect">
            <a:avLst/>
          </a:prstGeom>
          <a:noFill/>
          <a:ln>
            <a:noFill/>
          </a:ln>
        </p:spPr>
        <p:txBody>
          <a:bodyPr spcFirstLastPara="1" wrap="square" lIns="91425" tIns="45700" rIns="91425" bIns="45700" anchor="t" anchorCtr="0">
            <a:spAutoFit/>
          </a:bodyPr>
          <a:lstStyle/>
          <a:p>
            <a:pPr marL="457200" marR="0" lvl="0" indent="-520700" algn="l" rtl="0">
              <a:lnSpc>
                <a:spcPct val="130000"/>
              </a:lnSpc>
              <a:spcBef>
                <a:spcPts val="0"/>
              </a:spcBef>
              <a:spcAft>
                <a:spcPts val="0"/>
              </a:spcAft>
              <a:buClr>
                <a:srgbClr val="EA2E83"/>
              </a:buClr>
              <a:buSzPts val="4000"/>
              <a:buFont typeface="Noto Sans Symbols"/>
              <a:buChar char="❏"/>
            </a:pPr>
            <a:r>
              <a:rPr lang="en-US" sz="4000">
                <a:solidFill>
                  <a:srgbClr val="EA2E83"/>
                </a:solidFill>
                <a:latin typeface="Times New Roman"/>
                <a:ea typeface="Times New Roman"/>
                <a:cs typeface="Times New Roman"/>
                <a:sym typeface="Times New Roman"/>
              </a:rPr>
              <a:t>In-store customer transactions</a:t>
            </a:r>
            <a:endParaRPr sz="4000">
              <a:solidFill>
                <a:srgbClr val="EA2E83"/>
              </a:solidFill>
              <a:latin typeface="Times New Roman"/>
              <a:ea typeface="Times New Roman"/>
              <a:cs typeface="Times New Roman"/>
              <a:sym typeface="Times New Roman"/>
            </a:endParaRPr>
          </a:p>
          <a:p>
            <a:pPr marL="457200" marR="0" lvl="0" indent="-520700" algn="l" rtl="0">
              <a:lnSpc>
                <a:spcPct val="130000"/>
              </a:lnSpc>
              <a:spcBef>
                <a:spcPts val="0"/>
              </a:spcBef>
              <a:spcAft>
                <a:spcPts val="0"/>
              </a:spcAft>
              <a:buClr>
                <a:srgbClr val="EA2E83"/>
              </a:buClr>
              <a:buSzPts val="4000"/>
              <a:buFont typeface="Times New Roman"/>
              <a:buChar char="❏"/>
            </a:pPr>
            <a:r>
              <a:rPr lang="en-US" sz="4000">
                <a:solidFill>
                  <a:srgbClr val="EA2E83"/>
                </a:solidFill>
                <a:latin typeface="Times New Roman"/>
                <a:ea typeface="Times New Roman"/>
                <a:cs typeface="Times New Roman"/>
                <a:sym typeface="Times New Roman"/>
              </a:rPr>
              <a:t>How LIT’s stores catered to its customers from their point of entry</a:t>
            </a:r>
            <a:endParaRPr sz="4000">
              <a:solidFill>
                <a:srgbClr val="EA2E83"/>
              </a:solidFill>
              <a:latin typeface="Times New Roman"/>
              <a:ea typeface="Times New Roman"/>
              <a:cs typeface="Times New Roman"/>
              <a:sym typeface="Times New Roman"/>
            </a:endParaRPr>
          </a:p>
          <a:p>
            <a:pPr marL="457200" marR="0" lvl="0" indent="-520700" algn="l" rtl="0">
              <a:lnSpc>
                <a:spcPct val="130000"/>
              </a:lnSpc>
              <a:spcBef>
                <a:spcPts val="0"/>
              </a:spcBef>
              <a:spcAft>
                <a:spcPts val="0"/>
              </a:spcAft>
              <a:buClr>
                <a:srgbClr val="EA2E83"/>
              </a:buClr>
              <a:buSzPts val="4000"/>
              <a:buFont typeface="Times New Roman"/>
              <a:buChar char="❏"/>
            </a:pPr>
            <a:r>
              <a:rPr lang="en-US" sz="4000">
                <a:solidFill>
                  <a:srgbClr val="EA2E83"/>
                </a:solidFill>
                <a:latin typeface="Times New Roman"/>
                <a:ea typeface="Times New Roman"/>
                <a:cs typeface="Times New Roman"/>
                <a:sym typeface="Times New Roman"/>
              </a:rPr>
              <a:t>Evaluated how the styling service impacts a common retail process</a:t>
            </a:r>
            <a:endParaRPr sz="4000">
              <a:solidFill>
                <a:srgbClr val="EA2E83"/>
              </a:solidFill>
              <a:latin typeface="Times New Roman"/>
              <a:ea typeface="Times New Roman"/>
              <a:cs typeface="Times New Roman"/>
              <a:sym typeface="Times New Roman"/>
            </a:endParaRPr>
          </a:p>
          <a:p>
            <a:pPr marL="457200" marR="0" lvl="0" indent="-520700" algn="l" rtl="0">
              <a:lnSpc>
                <a:spcPct val="130000"/>
              </a:lnSpc>
              <a:spcBef>
                <a:spcPts val="0"/>
              </a:spcBef>
              <a:spcAft>
                <a:spcPts val="0"/>
              </a:spcAft>
              <a:buClr>
                <a:srgbClr val="EA2E83"/>
              </a:buClr>
              <a:buSzPts val="4000"/>
              <a:buFont typeface="Times New Roman"/>
              <a:buChar char="❏"/>
            </a:pPr>
            <a:r>
              <a:rPr lang="en-US" sz="4000">
                <a:solidFill>
                  <a:srgbClr val="EA2E83"/>
                </a:solidFill>
                <a:latin typeface="Times New Roman"/>
                <a:ea typeface="Times New Roman"/>
                <a:cs typeface="Times New Roman"/>
                <a:sym typeface="Times New Roman"/>
              </a:rPr>
              <a:t>Process Objective: Maximize daily sales transactions</a:t>
            </a:r>
            <a:endParaRPr sz="4000">
              <a:solidFill>
                <a:srgbClr val="EA2E83"/>
              </a:solidFill>
              <a:latin typeface="Times New Roman"/>
              <a:ea typeface="Times New Roman"/>
              <a:cs typeface="Times New Roman"/>
              <a:sym typeface="Times New Roman"/>
            </a:endParaRPr>
          </a:p>
        </p:txBody>
      </p:sp>
      <p:pic>
        <p:nvPicPr>
          <p:cNvPr id="85" name="Google Shape;85;p4" descr="ll Out Rhinestone Maxi Dress Black, Maxi Dress by Show Me Your Mu"/>
          <p:cNvPicPr preferRelativeResize="0"/>
          <p:nvPr/>
        </p:nvPicPr>
        <p:blipFill rotWithShape="1">
          <a:blip r:embed="rId3">
            <a:alphaModFix/>
          </a:blip>
          <a:srcRect/>
          <a:stretch/>
        </p:blipFill>
        <p:spPr>
          <a:xfrm>
            <a:off x="14923301" y="1596890"/>
            <a:ext cx="6157326" cy="967854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B4BE"/>
        </a:solidFill>
        <a:effectLst/>
      </p:bgPr>
    </p:bg>
    <p:spTree>
      <p:nvGrpSpPr>
        <p:cNvPr id="1" name="Shape 89"/>
        <p:cNvGrpSpPr/>
        <p:nvPr/>
      </p:nvGrpSpPr>
      <p:grpSpPr>
        <a:xfrm>
          <a:off x="0" y="0"/>
          <a:ext cx="0" cy="0"/>
          <a:chOff x="0" y="0"/>
          <a:chExt cx="0" cy="0"/>
        </a:xfrm>
      </p:grpSpPr>
      <p:sp>
        <p:nvSpPr>
          <p:cNvPr id="90" name="Google Shape;90;g2a0f4ae9e9b_0_4"/>
          <p:cNvSpPr/>
          <p:nvPr/>
        </p:nvSpPr>
        <p:spPr>
          <a:xfrm>
            <a:off x="8438375" y="121050"/>
            <a:ext cx="7500900" cy="1885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0" b="1">
                <a:solidFill>
                  <a:schemeClr val="dk1"/>
                </a:solidFill>
                <a:latin typeface="Playfair Display"/>
                <a:ea typeface="Playfair Display"/>
                <a:cs typeface="Playfair Display"/>
                <a:sym typeface="Playfair Display"/>
              </a:rPr>
              <a:t>AS-IS Model</a:t>
            </a:r>
            <a:endParaRPr sz="8000" b="1">
              <a:solidFill>
                <a:schemeClr val="dk1"/>
              </a:solidFill>
              <a:latin typeface="Playfair Display"/>
              <a:ea typeface="Playfair Display"/>
              <a:cs typeface="Playfair Display"/>
              <a:sym typeface="Playfair Display"/>
            </a:endParaRPr>
          </a:p>
        </p:txBody>
      </p:sp>
      <p:sp>
        <p:nvSpPr>
          <p:cNvPr id="91" name="Google Shape;91;g2a0f4ae9e9b_0_4" descr="yth Celestial Sequin Mini Dress, Mini Dress by Show Me Your Mumu | LIT Boutiq"/>
          <p:cNvSpPr/>
          <p:nvPr/>
        </p:nvSpPr>
        <p:spPr>
          <a:xfrm>
            <a:off x="0" y="121062"/>
            <a:ext cx="183600" cy="183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 name="Google Shape;92;g2a0f4ae9e9b_0_4" descr="yth Celestial Sequin Mini Dress, Mini Dress by Show Me Your Mumu | LIT Boutiq"/>
          <p:cNvSpPr/>
          <p:nvPr/>
        </p:nvSpPr>
        <p:spPr>
          <a:xfrm>
            <a:off x="152400" y="1524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93" name="Google Shape;93;g2a0f4ae9e9b_0_4"/>
          <p:cNvPicPr preferRelativeResize="0"/>
          <p:nvPr/>
        </p:nvPicPr>
        <p:blipFill>
          <a:blip r:embed="rId3">
            <a:alphaModFix/>
          </a:blip>
          <a:stretch>
            <a:fillRect/>
          </a:stretch>
        </p:blipFill>
        <p:spPr>
          <a:xfrm>
            <a:off x="2744338" y="2401175"/>
            <a:ext cx="18888979" cy="108207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B4BE"/>
        </a:solidFill>
        <a:effectLst/>
      </p:bgPr>
    </p:bg>
    <p:spTree>
      <p:nvGrpSpPr>
        <p:cNvPr id="1" name="Shape 97"/>
        <p:cNvGrpSpPr/>
        <p:nvPr/>
      </p:nvGrpSpPr>
      <p:grpSpPr>
        <a:xfrm>
          <a:off x="0" y="0"/>
          <a:ext cx="0" cy="0"/>
          <a:chOff x="0" y="0"/>
          <a:chExt cx="0" cy="0"/>
        </a:xfrm>
      </p:grpSpPr>
      <p:sp>
        <p:nvSpPr>
          <p:cNvPr id="98" name="Google Shape;98;g2a0976eff8d_0_11"/>
          <p:cNvSpPr/>
          <p:nvPr/>
        </p:nvSpPr>
        <p:spPr>
          <a:xfrm>
            <a:off x="8438375" y="121050"/>
            <a:ext cx="7500900" cy="1885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0" b="1">
                <a:solidFill>
                  <a:schemeClr val="dk1"/>
                </a:solidFill>
                <a:latin typeface="Playfair Display"/>
                <a:ea typeface="Playfair Display"/>
                <a:cs typeface="Playfair Display"/>
                <a:sym typeface="Playfair Display"/>
              </a:rPr>
              <a:t>AS-IS Model</a:t>
            </a:r>
            <a:endParaRPr sz="8000" b="1">
              <a:solidFill>
                <a:schemeClr val="dk1"/>
              </a:solidFill>
              <a:latin typeface="Playfair Display"/>
              <a:ea typeface="Playfair Display"/>
              <a:cs typeface="Playfair Display"/>
              <a:sym typeface="Playfair Display"/>
            </a:endParaRPr>
          </a:p>
        </p:txBody>
      </p:sp>
      <p:sp>
        <p:nvSpPr>
          <p:cNvPr id="99" name="Google Shape;99;g2a0976eff8d_0_11" descr="yth Celestial Sequin Mini Dress, Mini Dress by Show Me Your Mumu | LIT Boutiq"/>
          <p:cNvSpPr/>
          <p:nvPr/>
        </p:nvSpPr>
        <p:spPr>
          <a:xfrm>
            <a:off x="0" y="121062"/>
            <a:ext cx="183600" cy="183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 name="Google Shape;100;g2a0976eff8d_0_11" descr="yth Celestial Sequin Mini Dress, Mini Dress by Show Me Your Mumu | LIT Boutiq"/>
          <p:cNvSpPr/>
          <p:nvPr/>
        </p:nvSpPr>
        <p:spPr>
          <a:xfrm>
            <a:off x="152400" y="1524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01" name="Google Shape;101;g2a0976eff8d_0_11"/>
          <p:cNvPicPr preferRelativeResize="0"/>
          <p:nvPr/>
        </p:nvPicPr>
        <p:blipFill>
          <a:blip r:embed="rId3">
            <a:alphaModFix/>
          </a:blip>
          <a:stretch>
            <a:fillRect/>
          </a:stretch>
        </p:blipFill>
        <p:spPr>
          <a:xfrm>
            <a:off x="3950925" y="2382250"/>
            <a:ext cx="16937275" cy="10963725"/>
          </a:xfrm>
          <a:prstGeom prst="rect">
            <a:avLst/>
          </a:prstGeom>
          <a:noFill/>
          <a:ln>
            <a:noFill/>
          </a:ln>
        </p:spPr>
      </p:pic>
      <p:pic>
        <p:nvPicPr>
          <p:cNvPr id="102" name="Google Shape;102;g2a0976eff8d_0_11"/>
          <p:cNvPicPr preferRelativeResize="0"/>
          <p:nvPr/>
        </p:nvPicPr>
        <p:blipFill>
          <a:blip r:embed="rId4">
            <a:alphaModFix/>
          </a:blip>
          <a:stretch>
            <a:fillRect/>
          </a:stretch>
        </p:blipFill>
        <p:spPr>
          <a:xfrm>
            <a:off x="2898399" y="2382250"/>
            <a:ext cx="1052526" cy="10963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B4BE"/>
        </a:solidFill>
        <a:effectLst/>
      </p:bgPr>
    </p:bg>
    <p:spTree>
      <p:nvGrpSpPr>
        <p:cNvPr id="1" name="Shape 107"/>
        <p:cNvGrpSpPr/>
        <p:nvPr/>
      </p:nvGrpSpPr>
      <p:grpSpPr>
        <a:xfrm>
          <a:off x="0" y="0"/>
          <a:ext cx="0" cy="0"/>
          <a:chOff x="0" y="0"/>
          <a:chExt cx="0" cy="0"/>
        </a:xfrm>
      </p:grpSpPr>
      <p:sp>
        <p:nvSpPr>
          <p:cNvPr id="108" name="Google Shape;108;p5"/>
          <p:cNvSpPr/>
          <p:nvPr/>
        </p:nvSpPr>
        <p:spPr>
          <a:xfrm flipH="1">
            <a:off x="0" y="10541132"/>
            <a:ext cx="8049079" cy="17860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aleway"/>
              <a:ea typeface="Raleway"/>
              <a:cs typeface="Raleway"/>
              <a:sym typeface="Raleway"/>
            </a:endParaRPr>
          </a:p>
        </p:txBody>
      </p:sp>
      <p:sp>
        <p:nvSpPr>
          <p:cNvPr id="109" name="Google Shape;109;p5"/>
          <p:cNvSpPr/>
          <p:nvPr/>
        </p:nvSpPr>
        <p:spPr>
          <a:xfrm rot="-5400000">
            <a:off x="-5885552" y="6627168"/>
            <a:ext cx="13716000" cy="461665"/>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aleway"/>
              <a:ea typeface="Raleway"/>
              <a:cs typeface="Raleway"/>
              <a:sym typeface="Raleway"/>
            </a:endParaRPr>
          </a:p>
        </p:txBody>
      </p:sp>
      <p:sp>
        <p:nvSpPr>
          <p:cNvPr id="110" name="Google Shape;110;p5"/>
          <p:cNvSpPr txBox="1"/>
          <p:nvPr/>
        </p:nvSpPr>
        <p:spPr>
          <a:xfrm>
            <a:off x="14714850" y="5167525"/>
            <a:ext cx="8283000" cy="5510400"/>
          </a:xfrm>
          <a:prstGeom prst="rect">
            <a:avLst/>
          </a:prstGeom>
          <a:noFill/>
          <a:ln>
            <a:noFill/>
          </a:ln>
        </p:spPr>
        <p:txBody>
          <a:bodyPr spcFirstLastPara="1" wrap="square" lIns="91425" tIns="45700" rIns="91425" bIns="45700" anchor="t" anchorCtr="0">
            <a:spAutoFit/>
          </a:bodyPr>
          <a:lstStyle/>
          <a:p>
            <a:pPr marL="457200" marR="0" lvl="0" indent="-488950" algn="l" rtl="0">
              <a:lnSpc>
                <a:spcPct val="130000"/>
              </a:lnSpc>
              <a:spcBef>
                <a:spcPts val="0"/>
              </a:spcBef>
              <a:spcAft>
                <a:spcPts val="0"/>
              </a:spcAft>
              <a:buClr>
                <a:schemeClr val="dk1"/>
              </a:buClr>
              <a:buSzPts val="4000"/>
              <a:buFont typeface="Noto Sans Symbols"/>
              <a:buChar char="➔"/>
            </a:pPr>
            <a:r>
              <a:rPr lang="en-US" sz="4000">
                <a:solidFill>
                  <a:schemeClr val="dk1"/>
                </a:solidFill>
                <a:latin typeface="Times New Roman"/>
                <a:ea typeface="Times New Roman"/>
                <a:cs typeface="Times New Roman"/>
                <a:sym typeface="Times New Roman"/>
              </a:rPr>
              <a:t>Nicole met with Ami (manager) at the North end branch</a:t>
            </a:r>
            <a:endParaRPr sz="4000">
              <a:solidFill>
                <a:schemeClr val="dk1"/>
              </a:solidFill>
              <a:latin typeface="Times New Roman"/>
              <a:ea typeface="Times New Roman"/>
              <a:cs typeface="Times New Roman"/>
              <a:sym typeface="Times New Roman"/>
            </a:endParaRPr>
          </a:p>
          <a:p>
            <a:pPr marL="457200" marR="0" lvl="0" indent="-488950" algn="l" rtl="0">
              <a:lnSpc>
                <a:spcPct val="130000"/>
              </a:lnSpc>
              <a:spcBef>
                <a:spcPts val="0"/>
              </a:spcBef>
              <a:spcAft>
                <a:spcPts val="0"/>
              </a:spcAft>
              <a:buClr>
                <a:schemeClr val="dk1"/>
              </a:buClr>
              <a:buSzPts val="4000"/>
              <a:buFont typeface="Times New Roman"/>
              <a:buChar char="➔"/>
            </a:pPr>
            <a:r>
              <a:rPr lang="en-US" sz="4000">
                <a:solidFill>
                  <a:schemeClr val="dk1"/>
                </a:solidFill>
                <a:latin typeface="Times New Roman"/>
                <a:ea typeface="Times New Roman"/>
                <a:cs typeface="Times New Roman"/>
                <a:sym typeface="Times New Roman"/>
              </a:rPr>
              <a:t>Determined average percentages for the decision points</a:t>
            </a:r>
            <a:endParaRPr sz="4000">
              <a:solidFill>
                <a:schemeClr val="dk1"/>
              </a:solidFill>
              <a:latin typeface="Times New Roman"/>
              <a:ea typeface="Times New Roman"/>
              <a:cs typeface="Times New Roman"/>
              <a:sym typeface="Times New Roman"/>
            </a:endParaRPr>
          </a:p>
          <a:p>
            <a:pPr marL="457200" marR="0" lvl="0" indent="-488950" algn="l" rtl="0">
              <a:lnSpc>
                <a:spcPct val="130000"/>
              </a:lnSpc>
              <a:spcBef>
                <a:spcPts val="0"/>
              </a:spcBef>
              <a:spcAft>
                <a:spcPts val="0"/>
              </a:spcAft>
              <a:buClr>
                <a:schemeClr val="dk1"/>
              </a:buClr>
              <a:buSzPts val="4000"/>
              <a:buFont typeface="Times New Roman"/>
              <a:buChar char="➔"/>
            </a:pPr>
            <a:r>
              <a:rPr lang="en-US" sz="4000">
                <a:solidFill>
                  <a:schemeClr val="dk1"/>
                </a:solidFill>
                <a:latin typeface="Times New Roman"/>
                <a:ea typeface="Times New Roman"/>
                <a:cs typeface="Times New Roman"/>
                <a:sym typeface="Times New Roman"/>
              </a:rPr>
              <a:t>Re-created the process in real time to obtain step durations</a:t>
            </a:r>
            <a:endParaRPr sz="4000">
              <a:solidFill>
                <a:schemeClr val="dk1"/>
              </a:solidFill>
              <a:latin typeface="Times New Roman"/>
              <a:ea typeface="Times New Roman"/>
              <a:cs typeface="Times New Roman"/>
              <a:sym typeface="Times New Roman"/>
            </a:endParaRPr>
          </a:p>
          <a:p>
            <a:pPr marL="457200" marR="0" lvl="0" indent="-488950" algn="l" rtl="0">
              <a:lnSpc>
                <a:spcPct val="130000"/>
              </a:lnSpc>
              <a:spcBef>
                <a:spcPts val="0"/>
              </a:spcBef>
              <a:spcAft>
                <a:spcPts val="0"/>
              </a:spcAft>
              <a:buClr>
                <a:schemeClr val="dk1"/>
              </a:buClr>
              <a:buSzPts val="4000"/>
              <a:buFont typeface="Times New Roman"/>
              <a:buChar char="➔"/>
            </a:pPr>
            <a:r>
              <a:rPr lang="en-US" sz="4000">
                <a:solidFill>
                  <a:schemeClr val="dk1"/>
                </a:solidFill>
                <a:latin typeface="Times New Roman"/>
                <a:ea typeface="Times New Roman"/>
                <a:cs typeface="Times New Roman"/>
                <a:sym typeface="Times New Roman"/>
              </a:rPr>
              <a:t>LIT does not keep record of this data</a:t>
            </a:r>
            <a:endParaRPr sz="4000">
              <a:solidFill>
                <a:schemeClr val="dk1"/>
              </a:solidFill>
              <a:latin typeface="Times New Roman"/>
              <a:ea typeface="Times New Roman"/>
              <a:cs typeface="Times New Roman"/>
              <a:sym typeface="Times New Roman"/>
            </a:endParaRPr>
          </a:p>
        </p:txBody>
      </p:sp>
      <p:sp>
        <p:nvSpPr>
          <p:cNvPr id="111" name="Google Shape;111;p5"/>
          <p:cNvSpPr txBox="1"/>
          <p:nvPr/>
        </p:nvSpPr>
        <p:spPr>
          <a:xfrm>
            <a:off x="14486250" y="2638150"/>
            <a:ext cx="8049000" cy="1323600"/>
          </a:xfrm>
          <a:prstGeom prst="rect">
            <a:avLst/>
          </a:prstGeom>
          <a:noFill/>
          <a:ln>
            <a:noFill/>
          </a:ln>
        </p:spPr>
        <p:txBody>
          <a:bodyPr spcFirstLastPara="1" wrap="square" lIns="91425" tIns="45700" rIns="91425" bIns="45700" anchor="b" anchorCtr="0">
            <a:spAutoFit/>
          </a:bodyPr>
          <a:lstStyle/>
          <a:p>
            <a:pPr marL="0" marR="0" lvl="0" indent="0" algn="l" rtl="0">
              <a:lnSpc>
                <a:spcPct val="110000"/>
              </a:lnSpc>
              <a:spcBef>
                <a:spcPts val="0"/>
              </a:spcBef>
              <a:spcAft>
                <a:spcPts val="0"/>
              </a:spcAft>
              <a:buNone/>
            </a:pPr>
            <a:r>
              <a:rPr lang="en-US" sz="8000" b="1">
                <a:solidFill>
                  <a:schemeClr val="accent5"/>
                </a:solidFill>
                <a:latin typeface="Playfair Display"/>
                <a:ea typeface="Playfair Display"/>
                <a:cs typeface="Playfair Display"/>
                <a:sym typeface="Playfair Display"/>
              </a:rPr>
              <a:t>Data Collection</a:t>
            </a:r>
            <a:endParaRPr sz="8000" b="1">
              <a:solidFill>
                <a:schemeClr val="accent5"/>
              </a:solidFill>
              <a:latin typeface="Playfair Display"/>
              <a:ea typeface="Playfair Display"/>
              <a:cs typeface="Playfair Display"/>
              <a:sym typeface="Playfair Display"/>
            </a:endParaRPr>
          </a:p>
        </p:txBody>
      </p:sp>
      <p:pic>
        <p:nvPicPr>
          <p:cNvPr id="112" name="Google Shape;112;p5"/>
          <p:cNvPicPr preferRelativeResize="0"/>
          <p:nvPr/>
        </p:nvPicPr>
        <p:blipFill rotWithShape="1">
          <a:blip r:embed="rId3">
            <a:alphaModFix/>
          </a:blip>
          <a:srcRect l="7243" r="4178" b="3453"/>
          <a:stretch/>
        </p:blipFill>
        <p:spPr>
          <a:xfrm>
            <a:off x="0" y="2638150"/>
            <a:ext cx="11718301" cy="80397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B4BE"/>
        </a:solidFill>
        <a:effectLst/>
      </p:bgPr>
    </p:bg>
    <p:spTree>
      <p:nvGrpSpPr>
        <p:cNvPr id="1" name="Shape 116"/>
        <p:cNvGrpSpPr/>
        <p:nvPr/>
      </p:nvGrpSpPr>
      <p:grpSpPr>
        <a:xfrm>
          <a:off x="0" y="0"/>
          <a:ext cx="0" cy="0"/>
          <a:chOff x="0" y="0"/>
          <a:chExt cx="0" cy="0"/>
        </a:xfrm>
      </p:grpSpPr>
      <p:sp>
        <p:nvSpPr>
          <p:cNvPr id="117" name="Google Shape;117;p6"/>
          <p:cNvSpPr/>
          <p:nvPr/>
        </p:nvSpPr>
        <p:spPr>
          <a:xfrm>
            <a:off x="11836400" y="1590069"/>
            <a:ext cx="12541250" cy="133979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aleway"/>
              <a:ea typeface="Raleway"/>
              <a:cs typeface="Raleway"/>
              <a:sym typeface="Raleway"/>
            </a:endParaRPr>
          </a:p>
        </p:txBody>
      </p:sp>
      <p:sp>
        <p:nvSpPr>
          <p:cNvPr id="118" name="Google Shape;118;p6"/>
          <p:cNvSpPr txBox="1"/>
          <p:nvPr/>
        </p:nvSpPr>
        <p:spPr>
          <a:xfrm>
            <a:off x="12602369" y="1659896"/>
            <a:ext cx="11009400" cy="1246800"/>
          </a:xfrm>
          <a:prstGeom prst="rect">
            <a:avLst/>
          </a:prstGeom>
          <a:noFill/>
          <a:ln>
            <a:noFill/>
          </a:ln>
        </p:spPr>
        <p:txBody>
          <a:bodyPr spcFirstLastPara="1" wrap="square" lIns="91425" tIns="45700" rIns="91425" bIns="45700" anchor="b" anchorCtr="0">
            <a:spAutoFit/>
          </a:bodyPr>
          <a:lstStyle/>
          <a:p>
            <a:pPr marL="0" marR="0" lvl="0" indent="0" algn="l" rtl="0">
              <a:lnSpc>
                <a:spcPct val="110000"/>
              </a:lnSpc>
              <a:spcBef>
                <a:spcPts val="0"/>
              </a:spcBef>
              <a:spcAft>
                <a:spcPts val="0"/>
              </a:spcAft>
              <a:buNone/>
            </a:pPr>
            <a:r>
              <a:rPr lang="en-US" sz="7500" b="1">
                <a:solidFill>
                  <a:schemeClr val="accent4"/>
                </a:solidFill>
                <a:latin typeface="Playfair Display"/>
                <a:ea typeface="Playfair Display"/>
                <a:cs typeface="Playfair Display"/>
                <a:sym typeface="Playfair Display"/>
              </a:rPr>
              <a:t>Problem Analysis</a:t>
            </a:r>
            <a:endParaRPr sz="7500" b="1">
              <a:solidFill>
                <a:schemeClr val="accent4"/>
              </a:solidFill>
              <a:latin typeface="Playfair Display"/>
              <a:ea typeface="Playfair Display"/>
              <a:cs typeface="Playfair Display"/>
              <a:sym typeface="Playfair Display"/>
            </a:endParaRPr>
          </a:p>
        </p:txBody>
      </p:sp>
      <p:sp>
        <p:nvSpPr>
          <p:cNvPr id="119" name="Google Shape;119;p6"/>
          <p:cNvSpPr txBox="1"/>
          <p:nvPr/>
        </p:nvSpPr>
        <p:spPr>
          <a:xfrm>
            <a:off x="12602376" y="5009775"/>
            <a:ext cx="9837600" cy="5533500"/>
          </a:xfrm>
          <a:prstGeom prst="rect">
            <a:avLst/>
          </a:prstGeom>
          <a:noFill/>
          <a:ln>
            <a:noFill/>
          </a:ln>
        </p:spPr>
        <p:txBody>
          <a:bodyPr spcFirstLastPara="1" wrap="square" lIns="91425" tIns="45700" rIns="91425" bIns="45700" anchor="t" anchorCtr="0">
            <a:spAutoFit/>
          </a:bodyPr>
          <a:lstStyle/>
          <a:p>
            <a:pPr marL="457200" lvl="0" indent="-450850" algn="l" rtl="0">
              <a:lnSpc>
                <a:spcPct val="130000"/>
              </a:lnSpc>
              <a:spcBef>
                <a:spcPts val="0"/>
              </a:spcBef>
              <a:spcAft>
                <a:spcPts val="0"/>
              </a:spcAft>
              <a:buClr>
                <a:schemeClr val="dk1"/>
              </a:buClr>
              <a:buSzPts val="3500"/>
              <a:buFont typeface="Noto Sans Symbols"/>
              <a:buChar char="➔"/>
            </a:pPr>
            <a:r>
              <a:rPr lang="en-US" sz="3500">
                <a:solidFill>
                  <a:schemeClr val="dk1"/>
                </a:solidFill>
                <a:latin typeface="Times New Roman"/>
                <a:ea typeface="Times New Roman"/>
                <a:cs typeface="Times New Roman"/>
                <a:sym typeface="Times New Roman"/>
              </a:rPr>
              <a:t>Slow retail days (Mondays, Tuesdays, rainy days): a common retail problem</a:t>
            </a:r>
            <a:endParaRPr sz="3500">
              <a:solidFill>
                <a:schemeClr val="dk1"/>
              </a:solidFill>
              <a:latin typeface="Times New Roman"/>
              <a:ea typeface="Times New Roman"/>
              <a:cs typeface="Times New Roman"/>
              <a:sym typeface="Times New Roman"/>
            </a:endParaRPr>
          </a:p>
          <a:p>
            <a:pPr marL="457200" marR="0" lvl="0" indent="-457200" algn="l" rtl="0">
              <a:lnSpc>
                <a:spcPct val="130000"/>
              </a:lnSpc>
              <a:spcBef>
                <a:spcPts val="0"/>
              </a:spcBef>
              <a:spcAft>
                <a:spcPts val="0"/>
              </a:spcAft>
              <a:buClr>
                <a:schemeClr val="dk1"/>
              </a:buClr>
              <a:buSzPts val="3500"/>
              <a:buFont typeface="Noto Sans Symbols"/>
              <a:buChar char="➔"/>
            </a:pPr>
            <a:r>
              <a:rPr lang="en-US" sz="3500">
                <a:solidFill>
                  <a:schemeClr val="dk1"/>
                </a:solidFill>
                <a:latin typeface="Times New Roman"/>
                <a:ea typeface="Times New Roman"/>
                <a:cs typeface="Times New Roman"/>
                <a:sym typeface="Times New Roman"/>
              </a:rPr>
              <a:t>Low customer traffic in a slow retail day </a:t>
            </a:r>
            <a:endParaRPr sz="3500">
              <a:solidFill>
                <a:schemeClr val="dk1"/>
              </a:solidFill>
              <a:latin typeface="Times New Roman"/>
              <a:ea typeface="Times New Roman"/>
              <a:cs typeface="Times New Roman"/>
              <a:sym typeface="Times New Roman"/>
            </a:endParaRPr>
          </a:p>
          <a:p>
            <a:pPr marL="914400" marR="0" lvl="1" indent="-450850" algn="l" rtl="0">
              <a:lnSpc>
                <a:spcPct val="130000"/>
              </a:lnSpc>
              <a:spcBef>
                <a:spcPts val="0"/>
              </a:spcBef>
              <a:spcAft>
                <a:spcPts val="0"/>
              </a:spcAft>
              <a:buClr>
                <a:schemeClr val="dk1"/>
              </a:buClr>
              <a:buSzPts val="3500"/>
              <a:buFont typeface="Times New Roman"/>
              <a:buChar char="◆"/>
            </a:pPr>
            <a:r>
              <a:rPr lang="en-US" sz="3500">
                <a:solidFill>
                  <a:schemeClr val="dk1"/>
                </a:solidFill>
                <a:latin typeface="Times New Roman"/>
                <a:ea typeface="Times New Roman"/>
                <a:cs typeface="Times New Roman"/>
                <a:sym typeface="Times New Roman"/>
              </a:rPr>
              <a:t>Small Throughput </a:t>
            </a:r>
            <a:endParaRPr sz="3500">
              <a:solidFill>
                <a:schemeClr val="dk1"/>
              </a:solidFill>
              <a:latin typeface="Times New Roman"/>
              <a:ea typeface="Times New Roman"/>
              <a:cs typeface="Times New Roman"/>
              <a:sym typeface="Times New Roman"/>
            </a:endParaRPr>
          </a:p>
          <a:p>
            <a:pPr marL="914400" marR="0" lvl="1" indent="-450850" algn="l" rtl="0">
              <a:lnSpc>
                <a:spcPct val="130000"/>
              </a:lnSpc>
              <a:spcBef>
                <a:spcPts val="0"/>
              </a:spcBef>
              <a:spcAft>
                <a:spcPts val="0"/>
              </a:spcAft>
              <a:buClr>
                <a:schemeClr val="dk1"/>
              </a:buClr>
              <a:buSzPts val="3500"/>
              <a:buFont typeface="Times New Roman"/>
              <a:buChar char="◆"/>
            </a:pPr>
            <a:r>
              <a:rPr lang="en-US" sz="3500">
                <a:solidFill>
                  <a:schemeClr val="dk1"/>
                </a:solidFill>
                <a:latin typeface="Times New Roman"/>
                <a:ea typeface="Times New Roman"/>
                <a:cs typeface="Times New Roman"/>
                <a:sym typeface="Times New Roman"/>
              </a:rPr>
              <a:t>Decreased Sales </a:t>
            </a:r>
            <a:endParaRPr sz="3500">
              <a:solidFill>
                <a:schemeClr val="dk1"/>
              </a:solidFill>
              <a:latin typeface="Times New Roman"/>
              <a:ea typeface="Times New Roman"/>
              <a:cs typeface="Times New Roman"/>
              <a:sym typeface="Times New Roman"/>
            </a:endParaRPr>
          </a:p>
          <a:p>
            <a:pPr marL="914400" marR="0" lvl="1" indent="-450850" algn="l" rtl="0">
              <a:lnSpc>
                <a:spcPct val="130000"/>
              </a:lnSpc>
              <a:spcBef>
                <a:spcPts val="0"/>
              </a:spcBef>
              <a:spcAft>
                <a:spcPts val="0"/>
              </a:spcAft>
              <a:buClr>
                <a:schemeClr val="dk1"/>
              </a:buClr>
              <a:buSzPts val="3500"/>
              <a:buFont typeface="Times New Roman"/>
              <a:buChar char="◆"/>
            </a:pPr>
            <a:r>
              <a:rPr lang="en-US" sz="3500">
                <a:solidFill>
                  <a:schemeClr val="dk1"/>
                </a:solidFill>
                <a:latin typeface="Times New Roman"/>
                <a:ea typeface="Times New Roman"/>
                <a:cs typeface="Times New Roman"/>
                <a:sym typeface="Times New Roman"/>
              </a:rPr>
              <a:t>Low Employee Utilization </a:t>
            </a:r>
            <a:endParaRPr sz="3500">
              <a:solidFill>
                <a:schemeClr val="dk1"/>
              </a:solidFill>
              <a:latin typeface="Times New Roman"/>
              <a:ea typeface="Times New Roman"/>
              <a:cs typeface="Times New Roman"/>
              <a:sym typeface="Times New Roman"/>
            </a:endParaRPr>
          </a:p>
          <a:p>
            <a:pPr marL="914400" marR="0" lvl="0" indent="0" algn="l" rtl="0">
              <a:lnSpc>
                <a:spcPct val="130000"/>
              </a:lnSpc>
              <a:spcBef>
                <a:spcPts val="0"/>
              </a:spcBef>
              <a:spcAft>
                <a:spcPts val="0"/>
              </a:spcAft>
              <a:buNone/>
            </a:pPr>
            <a:endParaRPr sz="3500">
              <a:solidFill>
                <a:schemeClr val="dk1"/>
              </a:solidFill>
              <a:latin typeface="Times New Roman"/>
              <a:ea typeface="Times New Roman"/>
              <a:cs typeface="Times New Roman"/>
              <a:sym typeface="Times New Roman"/>
            </a:endParaRPr>
          </a:p>
          <a:p>
            <a:pPr marL="457200" marR="0" lvl="0" indent="-450850" algn="l" rtl="0">
              <a:lnSpc>
                <a:spcPct val="130000"/>
              </a:lnSpc>
              <a:spcBef>
                <a:spcPts val="0"/>
              </a:spcBef>
              <a:spcAft>
                <a:spcPts val="0"/>
              </a:spcAft>
              <a:buClr>
                <a:schemeClr val="dk1"/>
              </a:buClr>
              <a:buSzPts val="3500"/>
              <a:buFont typeface="Times New Roman"/>
              <a:buChar char="➔"/>
            </a:pPr>
            <a:r>
              <a:rPr lang="en-US" sz="3500" u="sng">
                <a:solidFill>
                  <a:schemeClr val="dk1"/>
                </a:solidFill>
                <a:latin typeface="Times New Roman"/>
                <a:ea typeface="Times New Roman"/>
                <a:cs typeface="Times New Roman"/>
                <a:sym typeface="Times New Roman"/>
              </a:rPr>
              <a:t>Focus the process on slow retail days</a:t>
            </a:r>
            <a:endParaRPr sz="3500" u="sng">
              <a:solidFill>
                <a:schemeClr val="dk1"/>
              </a:solidFill>
              <a:latin typeface="Times New Roman"/>
              <a:ea typeface="Times New Roman"/>
              <a:cs typeface="Times New Roman"/>
              <a:sym typeface="Times New Roman"/>
            </a:endParaRPr>
          </a:p>
        </p:txBody>
      </p:sp>
      <p:sp>
        <p:nvSpPr>
          <p:cNvPr id="120" name="Google Shape;120;p6" descr="yth Celestial Sequin Mini Dress, Mini Dress by Show Me Your Mumu | LIT Boutiq"/>
          <p:cNvSpPr/>
          <p:nvPr/>
        </p:nvSpPr>
        <p:spPr>
          <a:xfrm>
            <a:off x="0" y="121062"/>
            <a:ext cx="183738" cy="18373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 name="Google Shape;121;p6" descr="yth Celestial Sequin Mini Dress, Mini Dress by Show Me Your Mumu | LIT Boutiq"/>
          <p:cNvSpPr/>
          <p:nvPr/>
        </p:nvSpPr>
        <p:spPr>
          <a:xfrm>
            <a:off x="152400" y="1524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22" name="Google Shape;122;p6" descr="uo Sequin Pant Black, Pant Bottom by Steve Madden | LIT Boutique"/>
          <p:cNvPicPr preferRelativeResize="0"/>
          <p:nvPr/>
        </p:nvPicPr>
        <p:blipFill rotWithShape="1">
          <a:blip r:embed="rId3">
            <a:alphaModFix/>
          </a:blip>
          <a:srcRect l="10842" r="7894"/>
          <a:stretch/>
        </p:blipFill>
        <p:spPr>
          <a:xfrm>
            <a:off x="4151870" y="4077729"/>
            <a:ext cx="5099777" cy="7844447"/>
          </a:xfrm>
          <a:prstGeom prst="rect">
            <a:avLst/>
          </a:prstGeom>
          <a:noFill/>
          <a:ln>
            <a:noFill/>
          </a:ln>
        </p:spPr>
      </p:pic>
      <p:pic>
        <p:nvPicPr>
          <p:cNvPr id="123" name="Google Shape;123;p6" descr="yth Celestial Sequin Mini Dress, Mini Dress by Show Me Your Mumu | LIT Boutiq"/>
          <p:cNvPicPr preferRelativeResize="0"/>
          <p:nvPr/>
        </p:nvPicPr>
        <p:blipFill rotWithShape="1">
          <a:blip r:embed="rId4">
            <a:alphaModFix/>
          </a:blip>
          <a:srcRect l="6202" r="8885"/>
          <a:stretch/>
        </p:blipFill>
        <p:spPr>
          <a:xfrm>
            <a:off x="1198550" y="1186249"/>
            <a:ext cx="4609125" cy="8532196"/>
          </a:xfrm>
          <a:prstGeom prst="rect">
            <a:avLst/>
          </a:prstGeom>
          <a:noFill/>
          <a:ln>
            <a:noFill/>
          </a:ln>
        </p:spPr>
      </p:pic>
      <p:pic>
        <p:nvPicPr>
          <p:cNvPr id="124" name="Google Shape;124;p6" descr="A picture containing text&#10;&#10;Description automatically generated"/>
          <p:cNvPicPr preferRelativeResize="0"/>
          <p:nvPr/>
        </p:nvPicPr>
        <p:blipFill rotWithShape="1">
          <a:blip r:embed="rId5">
            <a:alphaModFix/>
          </a:blip>
          <a:srcRect/>
          <a:stretch/>
        </p:blipFill>
        <p:spPr>
          <a:xfrm>
            <a:off x="0" y="7816645"/>
            <a:ext cx="6151570" cy="589935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9"/>
          <p:cNvSpPr/>
          <p:nvPr/>
        </p:nvSpPr>
        <p:spPr>
          <a:xfrm>
            <a:off x="0" y="1840058"/>
            <a:ext cx="11454300" cy="26781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aleway"/>
              <a:ea typeface="Raleway"/>
              <a:cs typeface="Raleway"/>
              <a:sym typeface="Raleway"/>
            </a:endParaRPr>
          </a:p>
        </p:txBody>
      </p:sp>
      <p:sp>
        <p:nvSpPr>
          <p:cNvPr id="130" name="Google Shape;130;p9"/>
          <p:cNvSpPr/>
          <p:nvPr/>
        </p:nvSpPr>
        <p:spPr>
          <a:xfrm>
            <a:off x="17683505" y="1902559"/>
            <a:ext cx="6694146" cy="11816265"/>
          </a:xfrm>
          <a:custGeom>
            <a:avLst/>
            <a:gdLst/>
            <a:ahLst/>
            <a:cxnLst/>
            <a:rect l="l" t="t" r="r" b="b"/>
            <a:pathLst>
              <a:path w="5698281" h="10058400" extrusionOk="0">
                <a:moveTo>
                  <a:pt x="0" y="6609589"/>
                </a:moveTo>
                <a:lnTo>
                  <a:pt x="0" y="10058400"/>
                </a:lnTo>
                <a:lnTo>
                  <a:pt x="5698282" y="10058400"/>
                </a:lnTo>
                <a:lnTo>
                  <a:pt x="5698282" y="0"/>
                </a:lnTo>
                <a:cubicBezTo>
                  <a:pt x="2551205" y="1"/>
                  <a:pt x="0" y="2959209"/>
                  <a:pt x="0" y="660958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aleway"/>
              <a:ea typeface="Raleway"/>
              <a:cs typeface="Raleway"/>
              <a:sym typeface="Raleway"/>
            </a:endParaRPr>
          </a:p>
        </p:txBody>
      </p:sp>
      <p:sp>
        <p:nvSpPr>
          <p:cNvPr id="131" name="Google Shape;131;p9"/>
          <p:cNvSpPr txBox="1"/>
          <p:nvPr/>
        </p:nvSpPr>
        <p:spPr>
          <a:xfrm>
            <a:off x="1154801" y="1831375"/>
            <a:ext cx="10299600" cy="2548800"/>
          </a:xfrm>
          <a:prstGeom prst="rect">
            <a:avLst/>
          </a:prstGeom>
          <a:noFill/>
          <a:ln>
            <a:noFill/>
          </a:ln>
        </p:spPr>
        <p:txBody>
          <a:bodyPr spcFirstLastPara="1" wrap="square" lIns="91425" tIns="45700" rIns="91425" bIns="45700" anchor="b" anchorCtr="0">
            <a:spAutoFit/>
          </a:bodyPr>
          <a:lstStyle/>
          <a:p>
            <a:pPr marL="0" marR="0" lvl="0" indent="0" algn="l" rtl="0">
              <a:lnSpc>
                <a:spcPct val="110000"/>
              </a:lnSpc>
              <a:spcBef>
                <a:spcPts val="0"/>
              </a:spcBef>
              <a:spcAft>
                <a:spcPts val="0"/>
              </a:spcAft>
              <a:buNone/>
            </a:pPr>
            <a:r>
              <a:rPr lang="en-US" sz="7600" b="1">
                <a:solidFill>
                  <a:schemeClr val="accent4"/>
                </a:solidFill>
                <a:latin typeface="Playfair Display"/>
                <a:ea typeface="Playfair Display"/>
                <a:cs typeface="Playfair Display"/>
                <a:sym typeface="Playfair Display"/>
              </a:rPr>
              <a:t>Process Analysis (Simulation Features)</a:t>
            </a:r>
            <a:endParaRPr sz="7600" b="1">
              <a:solidFill>
                <a:schemeClr val="accent4"/>
              </a:solidFill>
              <a:latin typeface="Playfair Display"/>
              <a:ea typeface="Playfair Display"/>
              <a:cs typeface="Playfair Display"/>
              <a:sym typeface="Playfair Display"/>
            </a:endParaRPr>
          </a:p>
        </p:txBody>
      </p:sp>
      <p:sp>
        <p:nvSpPr>
          <p:cNvPr id="132" name="Google Shape;132;p9"/>
          <p:cNvSpPr txBox="1"/>
          <p:nvPr/>
        </p:nvSpPr>
        <p:spPr>
          <a:xfrm>
            <a:off x="1722398" y="6414245"/>
            <a:ext cx="12618600" cy="1262100"/>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n-US" sz="3800" b="1">
                <a:solidFill>
                  <a:schemeClr val="dk2"/>
                </a:solidFill>
                <a:latin typeface="Raleway"/>
                <a:ea typeface="Raleway"/>
                <a:cs typeface="Raleway"/>
                <a:sym typeface="Raleway"/>
              </a:rPr>
              <a:t>Resource Consumption </a:t>
            </a:r>
            <a:endParaRPr sz="3800" b="1">
              <a:solidFill>
                <a:schemeClr val="dk2"/>
              </a:solidFill>
              <a:latin typeface="Raleway"/>
              <a:ea typeface="Raleway"/>
              <a:cs typeface="Raleway"/>
              <a:sym typeface="Raleway"/>
            </a:endParaRPr>
          </a:p>
          <a:p>
            <a:pPr marL="0" marR="0" lvl="0" indent="0" algn="l" rtl="0">
              <a:spcBef>
                <a:spcPts val="0"/>
              </a:spcBef>
              <a:spcAft>
                <a:spcPts val="0"/>
              </a:spcAft>
              <a:buNone/>
            </a:pPr>
            <a:r>
              <a:rPr lang="en-US" sz="3800" b="1">
                <a:solidFill>
                  <a:schemeClr val="dk2"/>
                </a:solidFill>
                <a:latin typeface="Raleway"/>
                <a:ea typeface="Raleway"/>
                <a:cs typeface="Raleway"/>
                <a:sym typeface="Raleway"/>
              </a:rPr>
              <a:t>	Employee utilization </a:t>
            </a:r>
            <a:endParaRPr sz="3800" b="1">
              <a:solidFill>
                <a:schemeClr val="dk2"/>
              </a:solidFill>
              <a:latin typeface="Raleway"/>
              <a:ea typeface="Raleway"/>
              <a:cs typeface="Raleway"/>
              <a:sym typeface="Raleway"/>
            </a:endParaRPr>
          </a:p>
        </p:txBody>
      </p:sp>
      <p:sp>
        <p:nvSpPr>
          <p:cNvPr id="133" name="Google Shape;133;p9"/>
          <p:cNvSpPr/>
          <p:nvPr/>
        </p:nvSpPr>
        <p:spPr>
          <a:xfrm rot="2700000">
            <a:off x="1210607" y="6664224"/>
            <a:ext cx="269481" cy="269481"/>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00">
              <a:solidFill>
                <a:schemeClr val="accent3"/>
              </a:solidFill>
              <a:latin typeface="Raleway"/>
              <a:ea typeface="Raleway"/>
              <a:cs typeface="Raleway"/>
              <a:sym typeface="Raleway"/>
            </a:endParaRPr>
          </a:p>
        </p:txBody>
      </p:sp>
      <p:sp>
        <p:nvSpPr>
          <p:cNvPr id="134" name="Google Shape;134;p9"/>
          <p:cNvSpPr txBox="1"/>
          <p:nvPr/>
        </p:nvSpPr>
        <p:spPr>
          <a:xfrm>
            <a:off x="1722398" y="8572831"/>
            <a:ext cx="12618600" cy="1262100"/>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n-US" sz="3800" b="1">
                <a:solidFill>
                  <a:schemeClr val="dk2"/>
                </a:solidFill>
                <a:latin typeface="Raleway"/>
                <a:ea typeface="Raleway"/>
                <a:cs typeface="Raleway"/>
                <a:sym typeface="Raleway"/>
              </a:rPr>
              <a:t>Cycle Time/Waiting Instances</a:t>
            </a:r>
            <a:endParaRPr sz="3800" b="1">
              <a:solidFill>
                <a:schemeClr val="dk2"/>
              </a:solidFill>
              <a:latin typeface="Raleway"/>
              <a:ea typeface="Raleway"/>
              <a:cs typeface="Raleway"/>
              <a:sym typeface="Raleway"/>
            </a:endParaRPr>
          </a:p>
          <a:p>
            <a:pPr marL="0" marR="0" lvl="0" indent="0" algn="l" rtl="0">
              <a:spcBef>
                <a:spcPts val="0"/>
              </a:spcBef>
              <a:spcAft>
                <a:spcPts val="0"/>
              </a:spcAft>
              <a:buNone/>
            </a:pPr>
            <a:r>
              <a:rPr lang="en-US" sz="3800" b="1">
                <a:solidFill>
                  <a:schemeClr val="dk2"/>
                </a:solidFill>
                <a:latin typeface="Raleway"/>
                <a:ea typeface="Raleway"/>
                <a:cs typeface="Raleway"/>
                <a:sym typeface="Raleway"/>
              </a:rPr>
              <a:t>	Customers stuck in between steps</a:t>
            </a:r>
            <a:endParaRPr sz="3800" b="1">
              <a:solidFill>
                <a:schemeClr val="dk2"/>
              </a:solidFill>
              <a:latin typeface="Raleway"/>
              <a:ea typeface="Raleway"/>
              <a:cs typeface="Raleway"/>
              <a:sym typeface="Raleway"/>
            </a:endParaRPr>
          </a:p>
        </p:txBody>
      </p:sp>
      <p:sp>
        <p:nvSpPr>
          <p:cNvPr id="135" name="Google Shape;135;p9"/>
          <p:cNvSpPr/>
          <p:nvPr/>
        </p:nvSpPr>
        <p:spPr>
          <a:xfrm rot="2700000">
            <a:off x="1210609" y="8822809"/>
            <a:ext cx="269481" cy="269481"/>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00">
              <a:solidFill>
                <a:schemeClr val="accent3"/>
              </a:solidFill>
              <a:latin typeface="Raleway"/>
              <a:ea typeface="Raleway"/>
              <a:cs typeface="Raleway"/>
              <a:sym typeface="Raleway"/>
            </a:endParaRPr>
          </a:p>
        </p:txBody>
      </p:sp>
      <p:sp>
        <p:nvSpPr>
          <p:cNvPr id="136" name="Google Shape;136;p9"/>
          <p:cNvSpPr txBox="1"/>
          <p:nvPr/>
        </p:nvSpPr>
        <p:spPr>
          <a:xfrm>
            <a:off x="1722400" y="10732925"/>
            <a:ext cx="13734900" cy="1262100"/>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n-US" sz="3800" b="1">
                <a:solidFill>
                  <a:schemeClr val="dk2"/>
                </a:solidFill>
                <a:latin typeface="Raleway"/>
                <a:ea typeface="Raleway"/>
                <a:cs typeface="Raleway"/>
                <a:sym typeface="Raleway"/>
              </a:rPr>
              <a:t>Different End Point Results</a:t>
            </a:r>
            <a:endParaRPr sz="3800" b="1">
              <a:solidFill>
                <a:schemeClr val="dk2"/>
              </a:solidFill>
              <a:latin typeface="Raleway"/>
              <a:ea typeface="Raleway"/>
              <a:cs typeface="Raleway"/>
              <a:sym typeface="Raleway"/>
            </a:endParaRPr>
          </a:p>
          <a:p>
            <a:pPr marL="0" marR="0" lvl="0" indent="0" algn="l" rtl="0">
              <a:spcBef>
                <a:spcPts val="0"/>
              </a:spcBef>
              <a:spcAft>
                <a:spcPts val="0"/>
              </a:spcAft>
              <a:buNone/>
            </a:pPr>
            <a:r>
              <a:rPr lang="en-US" sz="3800" b="1">
                <a:solidFill>
                  <a:schemeClr val="dk2"/>
                </a:solidFill>
                <a:latin typeface="Raleway"/>
                <a:ea typeface="Raleway"/>
                <a:cs typeface="Raleway"/>
                <a:sym typeface="Raleway"/>
              </a:rPr>
              <a:t>	Customers with purchases and sales estimates</a:t>
            </a:r>
            <a:endParaRPr sz="3800" b="1">
              <a:solidFill>
                <a:schemeClr val="dk2"/>
              </a:solidFill>
              <a:latin typeface="Raleway"/>
              <a:ea typeface="Raleway"/>
              <a:cs typeface="Raleway"/>
              <a:sym typeface="Raleway"/>
            </a:endParaRPr>
          </a:p>
        </p:txBody>
      </p:sp>
      <p:sp>
        <p:nvSpPr>
          <p:cNvPr id="137" name="Google Shape;137;p9"/>
          <p:cNvSpPr/>
          <p:nvPr/>
        </p:nvSpPr>
        <p:spPr>
          <a:xfrm rot="2700000">
            <a:off x="1210610" y="10987761"/>
            <a:ext cx="269481" cy="269481"/>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800">
              <a:solidFill>
                <a:schemeClr val="accent3"/>
              </a:solidFill>
              <a:latin typeface="Raleway"/>
              <a:ea typeface="Raleway"/>
              <a:cs typeface="Raleway"/>
              <a:sym typeface="Raleway"/>
            </a:endParaRPr>
          </a:p>
        </p:txBody>
      </p:sp>
      <p:pic>
        <p:nvPicPr>
          <p:cNvPr id="138" name="Google Shape;138;p9" descr="A picture containing person, black, hand, dark&#10;&#10;Description automatically generated"/>
          <p:cNvPicPr preferRelativeResize="0"/>
          <p:nvPr/>
        </p:nvPicPr>
        <p:blipFill rotWithShape="1">
          <a:blip r:embed="rId3">
            <a:alphaModFix/>
          </a:blip>
          <a:srcRect/>
          <a:stretch/>
        </p:blipFill>
        <p:spPr>
          <a:xfrm flipH="1">
            <a:off x="16701415" y="1373349"/>
            <a:ext cx="7676235" cy="12242800"/>
          </a:xfrm>
          <a:prstGeom prst="rect">
            <a:avLst/>
          </a:prstGeom>
          <a:noFill/>
          <a:ln>
            <a:noFill/>
          </a:ln>
        </p:spPr>
      </p:pic>
    </p:spTree>
  </p:cSld>
  <p:clrMapOvr>
    <a:masterClrMapping/>
  </p:clrMapOvr>
</p:sld>
</file>

<file path=ppt/theme/theme1.xml><?xml version="1.0" encoding="utf-8"?>
<a:theme xmlns:a="http://schemas.openxmlformats.org/drawingml/2006/main" name="Office Theme 2013 - 2022">
  <a:themeElements>
    <a:clrScheme name="Custom 14">
      <a:dk1>
        <a:srgbClr val="1B1717"/>
      </a:dk1>
      <a:lt1>
        <a:srgbClr val="FFFFFF"/>
      </a:lt1>
      <a:dk2>
        <a:srgbClr val="1B1717"/>
      </a:dk2>
      <a:lt2>
        <a:srgbClr val="FDE1E5"/>
      </a:lt2>
      <a:accent1>
        <a:srgbClr val="E66799"/>
      </a:accent1>
      <a:accent2>
        <a:srgbClr val="A9A9A9"/>
      </a:accent2>
      <a:accent3>
        <a:srgbClr val="1B1717"/>
      </a:accent3>
      <a:accent4>
        <a:srgbClr val="EAEAEA"/>
      </a:accent4>
      <a:accent5>
        <a:srgbClr val="1B1717"/>
      </a:accent5>
      <a:accent6>
        <a:srgbClr val="E6689C"/>
      </a:accent6>
      <a:hlink>
        <a:srgbClr val="1B1717"/>
      </a:hlink>
      <a:folHlink>
        <a:srgbClr val="1B171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1362</Words>
  <Application>Microsoft Macintosh PowerPoint</Application>
  <PresentationFormat>Custom</PresentationFormat>
  <Paragraphs>125</Paragraphs>
  <Slides>13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Noto Sans Symbols</vt:lpstr>
      <vt:lpstr>Playfair Display</vt:lpstr>
      <vt:lpstr>Raleway</vt:lpstr>
      <vt:lpstr>Times New Roman</vt:lpstr>
      <vt:lpstr>Office Theme 2013 - 2022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Romangsuriat, Nicole</cp:lastModifiedBy>
  <cp:revision>2</cp:revision>
  <dcterms:created xsi:type="dcterms:W3CDTF">2014-11-12T21:47:38Z</dcterms:created>
  <dcterms:modified xsi:type="dcterms:W3CDTF">2024-06-04T18:59:16Z</dcterms:modified>
</cp:coreProperties>
</file>